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2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73" r:id="rId15"/>
    <p:sldId id="274" r:id="rId16"/>
    <p:sldId id="275" r:id="rId17"/>
    <p:sldId id="276" r:id="rId18"/>
    <p:sldId id="269" r:id="rId19"/>
    <p:sldId id="270" r:id="rId20"/>
    <p:sldId id="281" r:id="rId21"/>
    <p:sldId id="271" r:id="rId22"/>
    <p:sldId id="277" r:id="rId23"/>
    <p:sldId id="278" r:id="rId24"/>
    <p:sldId id="279" r:id="rId25"/>
    <p:sldId id="280" r:id="rId26"/>
    <p:sldId id="272" r:id="rId2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6" d="100"/>
          <a:sy n="66" d="100"/>
        </p:scale>
        <p:origin x="1554" y="10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11.03.2026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大家好，欢迎使用《实验室安全智慧化管控系统·用户指南》。这份手册将详细介绍称重登记人员的操作流程，帮助您快速上手系统，规范完成危险废物的称重登记工作。</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权限申请的步骤非常清晰：首先进入危废回收系统，然后点击申请，选择您需要的权限和所在的实验室，提交后等待审批即可。您也可以随时查看申请的进度。</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当您的权限审批通过后，就可以进行核心的称重登记工作了。这一章我们将详细讲解具体的操作步骤。</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称重登记的操作流程如下：首先在回收人员上门后点击“登记称重”，然后选择对应的报备数据，仔细填写实际回收的信息，确认无误后提交，最后由回收人员签名即可完成。</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称重登记的操作流程如下：首先在回收人员上门后点击“登记称重”，然后选择对应的报备数据，仔细填写实际回收的信息，确认无误后提交，最后由回收人员签名即可完成。</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2174232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称重登记的操作流程如下：首先在回收人员上门后点击“登记称重”，然后选择对应的报备数据，仔细填写实际回收的信息，确认无误后提交，最后由回收人员签名即可完成。</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3125973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称重登记的操作流程如下：首先在回收人员上门后点击“登记称重”，然后选择对应的报备数据，仔细填写实际回收的信息，确认无误后提交，最后由回收人员签名即可完成。</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4719146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称重登记的操作流程如下：首先在回收人员上门后点击“登记称重”，然后选择对应的报备数据，仔细填写实际回收的信息，确认无误后提交，最后由回收人员签名即可完成。</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6141021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完成登记后，您可能需要查看历史记录，这一章将告诉您如何操作。</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查看历史记录非常简单，点击“历史记录”即可看到所有数据。您可以根据实验室进行筛选，也可以点击单条记录查看详细信息，包括您填写的称重登记单。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查看历史记录非常简单，点击“历史记录”即可看到所有数据。您可以根据实验室进行筛选，也可以点击单条记录查看详细信息，包括您填写的称重登记单。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83262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本次指南将分为六个部分，首先我们会了解整体的操作流程，然后详细讲解系统访问、权限申请、称重登记、历史记录查看等具体操作步骤，最后是其他相关说明。</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最后是“其他”章节，这里主要是一些补充说明。</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最后是其他说明部分。本用户指南会根据系统功能的优化和管理需求进行动态更新，所有更新内容都会通过文档中心统一发布。因此，请大家在使用时，务必以文档中心的最新版本为准。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2314402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最后是其他说明部分。本用户指南会根据系统功能的优化和管理需求进行动态更新，所有更新内容都会通过文档中心统一发布。因此，请大家在使用时，务必以文档中心的最新版本为准。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4657668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最后是其他说明部分。本用户指南会根据系统功能的优化和管理需求进行动态更新，所有更新内容都会通过文档中心统一发布。因此，请大家在使用时，务必以文档中心的最新版本为准。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206519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最后是其他说明部分。本用户指南会根据系统功能的优化和管理需求进行动态更新，所有更新内容都会通过文档中心统一发布。因此，请大家在使用时，务必以文档中心的最新版本为准。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3618728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感谢您的观看，希望这份指南能帮助您顺利完成实验室危险废物的称重登记工作。如果在使用过程中有任何疑问，请随时联系相关负责人。</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首先，让我们来看一下称重登记人员的整体操作流程，对整个工作有一个宏观的认识。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整个流程从登录小程序开始，访问危险废物板块后，系统会检查您的权限。如果没有权限，您需要先进行申请。待权限审批通过后，当回收公司上门时，您就可以执行称重登记操作，填写并提交登记单，最后由回收人员签名确认，整个流程就完成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接下来，我们详细介绍如何访问这个系统，您可以通过三种方式进入。</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第一种方式是通过微信公众号。请您关注“西农实验室处”微信公众号，然后通过底部菜单进入系统，并使用学校的统一身份认证进行登录。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第二种方式更为直接，您可以扫描系统的小程序码，一键进入系统界面。</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第三种方式是在微信里直接搜索小程序名称“实验室安全智慧化管控系统”，找到带有学校标识的小程序进入即可。</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进入系统后，如果您还没有相应的权限，就需要先进行权限申请。这一章我们将详细讲解申请流程。</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iming>
    <p:tnLst>
      <p:par>
        <p:cTn id="1" dur="indefinite" restart="never" nodeType="tmRoot"/>
      </p:par>
    </p:tnLst>
  </p:timing>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52.svg"/><Relationship Id="rId3" Type="http://schemas.openxmlformats.org/officeDocument/2006/relationships/image" Target="../media/image26.png"/><Relationship Id="rId7" Type="http://schemas.openxmlformats.org/officeDocument/2006/relationships/image" Target="../media/image48.svg"/><Relationship Id="rId12"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27.png"/><Relationship Id="rId11" Type="http://schemas.openxmlformats.org/officeDocument/2006/relationships/image" Target="../media/image39.svg"/><Relationship Id="rId5" Type="http://schemas.openxmlformats.org/officeDocument/2006/relationships/image" Target="../media/image46.svg"/><Relationship Id="rId15" Type="http://schemas.openxmlformats.org/officeDocument/2006/relationships/image" Target="../media/image12.svg"/><Relationship Id="rId10" Type="http://schemas.openxmlformats.org/officeDocument/2006/relationships/image" Target="../media/image22.png"/><Relationship Id="rId9" Type="http://schemas.openxmlformats.org/officeDocument/2006/relationships/image" Target="../media/image50.svg"/><Relationship Id="rId1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0.sv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24.svg"/><Relationship Id="rId3" Type="http://schemas.openxmlformats.org/officeDocument/2006/relationships/image" Target="../media/image30.png"/><Relationship Id="rId7" Type="http://schemas.openxmlformats.org/officeDocument/2006/relationships/image" Target="../media/image57.svg"/><Relationship Id="rId12"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31.png"/><Relationship Id="rId11" Type="http://schemas.openxmlformats.org/officeDocument/2006/relationships/image" Target="../media/image59.svg"/><Relationship Id="rId5" Type="http://schemas.openxmlformats.org/officeDocument/2006/relationships/image" Target="../media/image55.svg"/><Relationship Id="rId10" Type="http://schemas.openxmlformats.org/officeDocument/2006/relationships/image" Target="../media/image32.png"/><Relationship Id="rId9" Type="http://schemas.openxmlformats.org/officeDocument/2006/relationships/image" Target="../media/image20.svg"/><Relationship Id="rId14" Type="http://schemas.openxmlformats.org/officeDocument/2006/relationships/image" Target="../media/image33.png"/></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24.svg"/><Relationship Id="rId3" Type="http://schemas.openxmlformats.org/officeDocument/2006/relationships/image" Target="../media/image30.png"/><Relationship Id="rId7" Type="http://schemas.openxmlformats.org/officeDocument/2006/relationships/image" Target="../media/image57.svg"/><Relationship Id="rId12"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1.png"/><Relationship Id="rId11" Type="http://schemas.openxmlformats.org/officeDocument/2006/relationships/image" Target="../media/image59.svg"/><Relationship Id="rId5" Type="http://schemas.openxmlformats.org/officeDocument/2006/relationships/image" Target="../media/image55.svg"/><Relationship Id="rId10" Type="http://schemas.openxmlformats.org/officeDocument/2006/relationships/image" Target="../media/image32.png"/><Relationship Id="rId9" Type="http://schemas.openxmlformats.org/officeDocument/2006/relationships/image" Target="../media/image20.svg"/><Relationship Id="rId14" Type="http://schemas.openxmlformats.org/officeDocument/2006/relationships/image" Target="../media/image34.png"/></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24.svg"/><Relationship Id="rId3" Type="http://schemas.openxmlformats.org/officeDocument/2006/relationships/image" Target="../media/image30.png"/><Relationship Id="rId7" Type="http://schemas.openxmlformats.org/officeDocument/2006/relationships/image" Target="../media/image57.svg"/><Relationship Id="rId12"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1.png"/><Relationship Id="rId11" Type="http://schemas.openxmlformats.org/officeDocument/2006/relationships/image" Target="../media/image59.svg"/><Relationship Id="rId5" Type="http://schemas.openxmlformats.org/officeDocument/2006/relationships/image" Target="../media/image55.svg"/><Relationship Id="rId10" Type="http://schemas.openxmlformats.org/officeDocument/2006/relationships/image" Target="../media/image32.png"/><Relationship Id="rId9" Type="http://schemas.openxmlformats.org/officeDocument/2006/relationships/image" Target="../media/image20.svg"/><Relationship Id="rId14" Type="http://schemas.openxmlformats.org/officeDocument/2006/relationships/image" Target="../media/image35.png"/></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24.svg"/><Relationship Id="rId3" Type="http://schemas.openxmlformats.org/officeDocument/2006/relationships/image" Target="../media/image30.png"/><Relationship Id="rId7" Type="http://schemas.openxmlformats.org/officeDocument/2006/relationships/image" Target="../media/image57.svg"/><Relationship Id="rId12"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1.png"/><Relationship Id="rId11" Type="http://schemas.openxmlformats.org/officeDocument/2006/relationships/image" Target="../media/image59.svg"/><Relationship Id="rId5" Type="http://schemas.openxmlformats.org/officeDocument/2006/relationships/image" Target="../media/image55.svg"/><Relationship Id="rId10" Type="http://schemas.openxmlformats.org/officeDocument/2006/relationships/image" Target="../media/image32.png"/><Relationship Id="rId9" Type="http://schemas.openxmlformats.org/officeDocument/2006/relationships/image" Target="../media/image20.svg"/><Relationship Id="rId14" Type="http://schemas.openxmlformats.org/officeDocument/2006/relationships/image" Target="../media/image35.png"/></Relationships>
</file>

<file path=ppt/slides/_rels/slide1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24.svg"/><Relationship Id="rId3" Type="http://schemas.openxmlformats.org/officeDocument/2006/relationships/image" Target="../media/image30.png"/><Relationship Id="rId7" Type="http://schemas.openxmlformats.org/officeDocument/2006/relationships/image" Target="../media/image57.svg"/><Relationship Id="rId12"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31.png"/><Relationship Id="rId11" Type="http://schemas.openxmlformats.org/officeDocument/2006/relationships/image" Target="../media/image59.svg"/><Relationship Id="rId5" Type="http://schemas.openxmlformats.org/officeDocument/2006/relationships/image" Target="../media/image55.svg"/><Relationship Id="rId10" Type="http://schemas.openxmlformats.org/officeDocument/2006/relationships/image" Target="../media/image32.png"/><Relationship Id="rId9" Type="http://schemas.openxmlformats.org/officeDocument/2006/relationships/image" Target="../media/image20.svg"/><Relationship Id="rId14" Type="http://schemas.openxmlformats.org/officeDocument/2006/relationships/image" Target="../media/image3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2.png"/><Relationship Id="rId7" Type="http://schemas.openxmlformats.org/officeDocument/2006/relationships/image" Target="../media/image67.sv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37.png"/><Relationship Id="rId5" Type="http://schemas.openxmlformats.org/officeDocument/2006/relationships/image" Target="../media/image39.svg"/><Relationship Id="rId10" Type="http://schemas.openxmlformats.org/officeDocument/2006/relationships/image" Target="../media/image38.png"/><Relationship Id="rId9" Type="http://schemas.openxmlformats.org/officeDocument/2006/relationships/image" Target="../media/image22.svg"/></Relationships>
</file>

<file path=ppt/slides/_rels/slide1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2.png"/><Relationship Id="rId7" Type="http://schemas.openxmlformats.org/officeDocument/2006/relationships/image" Target="../media/image67.sv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37.png"/><Relationship Id="rId11" Type="http://schemas.openxmlformats.org/officeDocument/2006/relationships/image" Target="../media/image40.png"/><Relationship Id="rId5" Type="http://schemas.openxmlformats.org/officeDocument/2006/relationships/image" Target="../media/image39.svg"/><Relationship Id="rId10" Type="http://schemas.openxmlformats.org/officeDocument/2006/relationships/image" Target="../media/image39.png"/><Relationship Id="rId9" Type="http://schemas.openxmlformats.org/officeDocument/2006/relationships/image" Target="../media/image22.svg"/></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2.svg"/><Relationship Id="rId3" Type="http://schemas.openxmlformats.org/officeDocument/2006/relationships/image" Target="../media/image2.png"/><Relationship Id="rId7" Type="http://schemas.openxmlformats.org/officeDocument/2006/relationships/image" Target="../media/image6.svg"/><Relationship Id="rId12"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3.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5.png"/><Relationship Id="rId9" Type="http://schemas.openxmlformats.org/officeDocument/2006/relationships/image" Target="../media/image8.svg"/><Relationship Id="rId1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0.svg"/><Relationship Id="rId18" Type="http://schemas.openxmlformats.org/officeDocument/2006/relationships/image" Target="../media/image14.png"/><Relationship Id="rId3" Type="http://schemas.openxmlformats.org/officeDocument/2006/relationships/image" Target="../media/image8.jpeg"/><Relationship Id="rId7" Type="http://schemas.openxmlformats.org/officeDocument/2006/relationships/image" Target="../media/image18.svg"/><Relationship Id="rId12" Type="http://schemas.openxmlformats.org/officeDocument/2006/relationships/image" Target="../media/image5.png"/><Relationship Id="rId17" Type="http://schemas.openxmlformats.org/officeDocument/2006/relationships/image" Target="../media/image24.svg"/><Relationship Id="rId2" Type="http://schemas.openxmlformats.org/officeDocument/2006/relationships/notesSlide" Target="../notesSlides/notesSlide4.xml"/><Relationship Id="rId16" Type="http://schemas.openxmlformats.org/officeDocument/2006/relationships/image" Target="../media/image13.png"/><Relationship Id="rId20" Type="http://schemas.openxmlformats.org/officeDocument/2006/relationships/image" Target="../media/image15.jpeg"/><Relationship Id="rId1" Type="http://schemas.openxmlformats.org/officeDocument/2006/relationships/slideLayout" Target="../slideLayouts/slideLayout12.xml"/><Relationship Id="rId6" Type="http://schemas.openxmlformats.org/officeDocument/2006/relationships/image" Target="../media/image10.png"/><Relationship Id="rId11" Type="http://schemas.openxmlformats.org/officeDocument/2006/relationships/image" Target="../media/image20.svg"/><Relationship Id="rId5" Type="http://schemas.openxmlformats.org/officeDocument/2006/relationships/image" Target="../media/image16.svg"/><Relationship Id="rId15" Type="http://schemas.openxmlformats.org/officeDocument/2006/relationships/image" Target="../media/image22.svg"/><Relationship Id="rId10" Type="http://schemas.openxmlformats.org/officeDocument/2006/relationships/image" Target="../media/image11.png"/><Relationship Id="rId19" Type="http://schemas.openxmlformats.org/officeDocument/2006/relationships/image" Target="../media/image26.svg"/><Relationship Id="rId4" Type="http://schemas.openxmlformats.org/officeDocument/2006/relationships/image" Target="../media/image9.png"/><Relationship Id="rId9" Type="http://schemas.openxmlformats.org/officeDocument/2006/relationships/image" Target="../media/image8.svg"/><Relationship Id="rId14"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6.png"/><Relationship Id="rId7" Type="http://schemas.openxmlformats.org/officeDocument/2006/relationships/image" Target="../media/image31.sv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29.svg"/><Relationship Id="rId10" Type="http://schemas.openxmlformats.org/officeDocument/2006/relationships/image" Target="../media/image19.png"/><Relationship Id="rId9" Type="http://schemas.openxmlformats.org/officeDocument/2006/relationships/image" Target="../media/image33.sv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1.jpeg"/><Relationship Id="rId5" Type="http://schemas.openxmlformats.org/officeDocument/2006/relationships/image" Target="../media/image35.sv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2.png"/><Relationship Id="rId7" Type="http://schemas.openxmlformats.org/officeDocument/2006/relationships/image" Target="../media/image41.sv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39.svg"/><Relationship Id="rId10" Type="http://schemas.openxmlformats.org/officeDocument/2006/relationships/image" Target="../media/image25.png"/><Relationship Id="rId9" Type="http://schemas.openxmlformats.org/officeDocument/2006/relationships/image" Target="../media/image43.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00F1E">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892908" y="2228362"/>
            <a:ext cx="10809654"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dirty="0" err="1" smtClean="0">
                <a:solidFill>
                  <a:srgbClr val="FFFFFF"/>
                </a:solidFill>
                <a:latin typeface="Noto Sans SC"/>
                <a:ea typeface="Noto Sans SC"/>
                <a:cs typeface="Noto Sans SC"/>
                <a:sym typeface="Noto Sans SC"/>
              </a:rPr>
              <a:t>实验室安全智慧化管控系统</a:t>
            </a:r>
            <a:r>
              <a:rPr lang="zh-CN" altLang="en-US" sz="3200" b="1" i="0" u="none" strike="noStrike" dirty="0" smtClean="0">
                <a:solidFill>
                  <a:srgbClr val="FFFFFF"/>
                </a:solidFill>
                <a:latin typeface="Noto Sans SC"/>
                <a:ea typeface="Noto Sans SC"/>
                <a:cs typeface="Noto Sans SC"/>
                <a:sym typeface="Noto Sans SC"/>
              </a:rPr>
              <a:t>（危废报备处置）</a:t>
            </a:r>
            <a:endParaRPr lang="en-US" altLang="zh-CN" sz="3200" b="1" i="0" u="none" strike="noStrike" dirty="0" smtClean="0">
              <a:solidFill>
                <a:srgbClr val="FFFFFF"/>
              </a:solidFill>
              <a:latin typeface="Noto Sans SC"/>
              <a:ea typeface="Noto Sans SC"/>
              <a:cs typeface="Noto Sans SC"/>
              <a:sym typeface="Noto Sans SC"/>
            </a:endParaRPr>
          </a:p>
          <a:p>
            <a:pPr indent="0" algn="ctr">
              <a:lnSpc>
                <a:spcPct val="125000"/>
              </a:lnSpc>
              <a:defRPr/>
            </a:pPr>
            <a:r>
              <a:rPr lang="zh-CN" altLang="en-US" sz="3200" b="1" i="0" u="none" strike="noStrike" dirty="0" smtClean="0">
                <a:solidFill>
                  <a:srgbClr val="FFFFFF"/>
                </a:solidFill>
                <a:latin typeface="Noto Sans SC"/>
                <a:ea typeface="Noto Sans SC"/>
                <a:cs typeface="Noto Sans SC"/>
                <a:sym typeface="Noto Sans SC"/>
              </a:rPr>
              <a:t>登记回收</a:t>
            </a:r>
            <a:r>
              <a:rPr lang="en-US" sz="3200" b="1" i="0" u="none" strike="noStrike" dirty="0" err="1" smtClean="0">
                <a:solidFill>
                  <a:srgbClr val="FFFFFF"/>
                </a:solidFill>
                <a:latin typeface="Noto Sans SC"/>
                <a:ea typeface="Noto Sans SC"/>
                <a:cs typeface="Noto Sans SC"/>
                <a:sym typeface="Noto Sans SC"/>
              </a:rPr>
              <a:t>指南</a:t>
            </a:r>
            <a:endParaRPr lang="en-US" sz="1100" dirty="0"/>
          </a:p>
        </p:txBody>
      </p:sp>
      <p:cxnSp>
        <p:nvCxnSpPr>
          <p:cNvPr id="5" name="Connector 5"/>
          <p:cNvCxnSpPr/>
          <p:nvPr/>
        </p:nvCxnSpPr>
        <p:spPr>
          <a:xfrm rot="-34376">
            <a:off x="5461032" y="3295650"/>
            <a:ext cx="1270000" cy="12700"/>
          </a:xfrm>
          <a:prstGeom prst="straightConnector1">
            <a:avLst/>
          </a:prstGeom>
          <a:solidFill>
            <a:srgbClr val="DEE0E3">
              <a:alpha val="100000"/>
            </a:srgbClr>
          </a:solidFill>
          <a:ln w="38100" cap="flat" cmpd="sng">
            <a:solidFill>
              <a:srgbClr val="007BFF">
                <a:alpha val="100000"/>
              </a:srgbClr>
            </a:solidFill>
            <a:prstDash val="solid"/>
            <a:round/>
            <a:headEnd type="none" w="lg" len="lg"/>
            <a:tailEnd type="none" w="lg" len="lg"/>
          </a:ln>
        </p:spPr>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7BFF"/>
                </a:solidFill>
                <a:latin typeface="Noto Sans SC"/>
                <a:ea typeface="Noto Sans SC"/>
                <a:cs typeface="Noto Sans SC"/>
                <a:sym typeface="Noto Sans SC"/>
              </a:rPr>
              <a:t>权限申请 - 操作步骤</a:t>
            </a:r>
            <a:endParaRPr lang="en-US" sz="1100"/>
          </a:p>
        </p:txBody>
      </p:sp>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62000" y="1651000"/>
            <a:ext cx="304800" cy="304800"/>
          </a:xfrm>
          <a:prstGeom prst="rect">
            <a:avLst/>
          </a:prstGeom>
        </p:spPr>
      </p:pic>
      <p:sp>
        <p:nvSpPr>
          <p:cNvPr id="4" name="AutoShape 4"/>
          <p:cNvSpPr/>
          <p:nvPr/>
        </p:nvSpPr>
        <p:spPr>
          <a:xfrm>
            <a:off x="1193800" y="16256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进入系统</a:t>
            </a:r>
            <a:endParaRPr lang="en-US" sz="1100"/>
          </a:p>
          <a:p>
            <a:pPr indent="0" algn="l">
              <a:lnSpc>
                <a:spcPct val="125000"/>
              </a:lnSpc>
            </a:pPr>
            <a:r>
              <a:rPr lang="en-US" sz="1400" b="0" i="0" u="none" strike="noStrike">
                <a:solidFill>
                  <a:srgbClr val="6C757D"/>
                </a:solidFill>
                <a:latin typeface="Noto Sans SC"/>
                <a:ea typeface="Noto Sans SC"/>
                <a:cs typeface="Noto Sans SC"/>
                <a:sym typeface="Noto Sans SC"/>
              </a:rPr>
              <a:t>点击“危废回收”按钮，进入危险废物报备登记回收系统。</a:t>
            </a:r>
          </a:p>
        </p:txBody>
      </p:sp>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762000" y="2286000"/>
            <a:ext cx="304800" cy="304800"/>
          </a:xfrm>
          <a:prstGeom prst="rect">
            <a:avLst/>
          </a:prstGeom>
        </p:spPr>
      </p:pic>
      <p:sp>
        <p:nvSpPr>
          <p:cNvPr id="6" name="AutoShape 6"/>
          <p:cNvSpPr/>
          <p:nvPr/>
        </p:nvSpPr>
        <p:spPr>
          <a:xfrm>
            <a:off x="1193800" y="22606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申请权限</a:t>
            </a:r>
            <a:endParaRPr lang="en-US" sz="1100"/>
          </a:p>
          <a:p>
            <a:pPr indent="0" algn="l">
              <a:lnSpc>
                <a:spcPct val="125000"/>
              </a:lnSpc>
            </a:pPr>
            <a:r>
              <a:rPr lang="en-US" sz="1400" b="0" i="0" u="none" strike="noStrike">
                <a:solidFill>
                  <a:srgbClr val="6C757D"/>
                </a:solidFill>
                <a:latin typeface="Noto Sans SC"/>
                <a:ea typeface="Noto Sans SC"/>
                <a:cs typeface="Noto Sans SC"/>
                <a:sym typeface="Noto Sans SC"/>
              </a:rPr>
              <a:t>若未获取权限，点击“立即申请”按钮开始流程。</a:t>
            </a:r>
          </a:p>
        </p:txBody>
      </p:sp>
      <p:pic>
        <p:nvPicPr>
          <p:cNvPr id="7" name="Picture 7"/>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762000" y="2921000"/>
            <a:ext cx="304800" cy="304800"/>
          </a:xfrm>
          <a:prstGeom prst="rect">
            <a:avLst/>
          </a:prstGeom>
        </p:spPr>
      </p:pic>
      <p:sp>
        <p:nvSpPr>
          <p:cNvPr id="8" name="AutoShape 8"/>
          <p:cNvSpPr/>
          <p:nvPr/>
        </p:nvSpPr>
        <p:spPr>
          <a:xfrm>
            <a:off x="1193800" y="28956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选择权限</a:t>
            </a:r>
            <a:endParaRPr lang="en-US" sz="1100"/>
          </a:p>
          <a:p>
            <a:pPr indent="0" algn="l">
              <a:lnSpc>
                <a:spcPct val="125000"/>
              </a:lnSpc>
            </a:pPr>
            <a:r>
              <a:rPr lang="en-US" sz="1400" b="0" i="0" u="none" strike="noStrike">
                <a:solidFill>
                  <a:srgbClr val="6C757D"/>
                </a:solidFill>
                <a:latin typeface="Noto Sans SC"/>
                <a:ea typeface="Noto Sans SC"/>
                <a:cs typeface="Noto Sans SC"/>
                <a:sym typeface="Noto Sans SC"/>
              </a:rPr>
              <a:t>默认勾选回收报备和称重登记，确认所需权限。</a:t>
            </a:r>
          </a:p>
        </p:txBody>
      </p:sp>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762000" y="3556000"/>
            <a:ext cx="304800" cy="304800"/>
          </a:xfrm>
          <a:prstGeom prst="rect">
            <a:avLst/>
          </a:prstGeom>
        </p:spPr>
      </p:pic>
      <p:sp>
        <p:nvSpPr>
          <p:cNvPr id="10" name="AutoShape 10"/>
          <p:cNvSpPr/>
          <p:nvPr/>
        </p:nvSpPr>
        <p:spPr>
          <a:xfrm>
            <a:off x="1193800" y="35306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选择实验室</a:t>
            </a:r>
            <a:endParaRPr lang="en-US" sz="1100"/>
          </a:p>
          <a:p>
            <a:pPr indent="0" algn="l">
              <a:lnSpc>
                <a:spcPct val="125000"/>
              </a:lnSpc>
            </a:pPr>
            <a:r>
              <a:rPr lang="en-US" sz="1400" b="0" i="0" u="none" strike="noStrike">
                <a:solidFill>
                  <a:srgbClr val="6C757D"/>
                </a:solidFill>
                <a:latin typeface="Noto Sans SC"/>
                <a:ea typeface="Noto Sans SC"/>
                <a:cs typeface="Noto Sans SC"/>
                <a:sym typeface="Noto Sans SC"/>
              </a:rPr>
              <a:t>搜索并选择您所在的具体实验室位置。</a:t>
            </a:r>
          </a:p>
        </p:txBody>
      </p:sp>
      <p:pic>
        <p:nvPicPr>
          <p:cNvPr id="11" name="Picture 11"/>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762000" y="4191000"/>
            <a:ext cx="304800" cy="304800"/>
          </a:xfrm>
          <a:prstGeom prst="rect">
            <a:avLst/>
          </a:prstGeom>
        </p:spPr>
      </p:pic>
      <p:sp>
        <p:nvSpPr>
          <p:cNvPr id="12" name="AutoShape 12"/>
          <p:cNvSpPr/>
          <p:nvPr/>
        </p:nvSpPr>
        <p:spPr>
          <a:xfrm>
            <a:off x="1193800" y="41656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提交审批</a:t>
            </a:r>
            <a:endParaRPr lang="en-US" sz="1100"/>
          </a:p>
          <a:p>
            <a:pPr indent="0" algn="l">
              <a:lnSpc>
                <a:spcPct val="125000"/>
              </a:lnSpc>
            </a:pPr>
            <a:r>
              <a:rPr lang="en-US" sz="1400" b="0" i="0" u="none" strike="noStrike">
                <a:solidFill>
                  <a:srgbClr val="6C757D"/>
                </a:solidFill>
                <a:latin typeface="Noto Sans SC"/>
                <a:ea typeface="Noto Sans SC"/>
                <a:cs typeface="Noto Sans SC"/>
                <a:sym typeface="Noto Sans SC"/>
              </a:rPr>
              <a:t>提交申请信息，等待实验室负责人进行审批。</a:t>
            </a:r>
          </a:p>
        </p:txBody>
      </p:sp>
      <p:pic>
        <p:nvPicPr>
          <p:cNvPr id="13" name="Picture 13"/>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762000" y="4826000"/>
            <a:ext cx="304800" cy="304800"/>
          </a:xfrm>
          <a:prstGeom prst="rect">
            <a:avLst/>
          </a:prstGeom>
        </p:spPr>
      </p:pic>
      <p:sp>
        <p:nvSpPr>
          <p:cNvPr id="14" name="AutoShape 14"/>
          <p:cNvSpPr/>
          <p:nvPr/>
        </p:nvSpPr>
        <p:spPr>
          <a:xfrm>
            <a:off x="1193800" y="48006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查看进度</a:t>
            </a:r>
            <a:endParaRPr lang="en-US" sz="1100"/>
          </a:p>
          <a:p>
            <a:pPr indent="0" algn="l">
              <a:lnSpc>
                <a:spcPct val="125000"/>
              </a:lnSpc>
            </a:pPr>
            <a:r>
              <a:rPr lang="en-US" sz="1400" b="0" i="0" u="none" strike="noStrike">
                <a:solidFill>
                  <a:srgbClr val="6C757D"/>
                </a:solidFill>
                <a:latin typeface="Noto Sans SC"/>
                <a:ea typeface="Noto Sans SC"/>
                <a:cs typeface="Noto Sans SC"/>
                <a:sym typeface="Noto Sans SC"/>
              </a:rPr>
              <a:t>在系统中可随时查看申请记录及当前状态。</a:t>
            </a:r>
          </a:p>
        </p:txBody>
      </p:sp>
      <p:sp>
        <p:nvSpPr>
          <p:cNvPr id="17" name="文本框 16"/>
          <p:cNvSpPr txBox="1"/>
          <p:nvPr/>
        </p:nvSpPr>
        <p:spPr>
          <a:xfrm>
            <a:off x="5969000" y="2476500"/>
            <a:ext cx="5575300" cy="203132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zh-CN" altLang="en-US" sz="2800" b="1" dirty="0" smtClean="0">
                <a:solidFill>
                  <a:srgbClr val="7030A0"/>
                </a:solidFill>
                <a:latin typeface="微软雅黑" panose="020B0503020204020204" pitchFamily="34" charset="-122"/>
                <a:ea typeface="微软雅黑" panose="020B0503020204020204" pitchFamily="34" charset="-122"/>
              </a:rPr>
              <a:t>详细操作请查看“实验室</a:t>
            </a:r>
            <a:r>
              <a:rPr lang="zh-CN" altLang="en-US" sz="2800" b="1" dirty="0">
                <a:solidFill>
                  <a:srgbClr val="7030A0"/>
                </a:solidFill>
                <a:latin typeface="微软雅黑" panose="020B0503020204020204" pitchFamily="34" charset="-122"/>
                <a:ea typeface="微软雅黑" panose="020B0503020204020204" pitchFamily="34" charset="-122"/>
              </a:rPr>
              <a:t>安全智慧化管控系统（危废报备处置）</a:t>
            </a:r>
            <a:r>
              <a:rPr lang="en-US" altLang="zh-CN" sz="2800" b="1" dirty="0">
                <a:solidFill>
                  <a:srgbClr val="7030A0"/>
                </a:solidFill>
                <a:latin typeface="微软雅黑" panose="020B0503020204020204" pitchFamily="34" charset="-122"/>
                <a:ea typeface="微软雅黑" panose="020B0503020204020204" pitchFamily="34" charset="-122"/>
              </a:rPr>
              <a:t>--</a:t>
            </a:r>
            <a:r>
              <a:rPr lang="zh-CN" altLang="en-US" sz="2800" b="1" dirty="0">
                <a:solidFill>
                  <a:srgbClr val="7030A0"/>
                </a:solidFill>
                <a:latin typeface="微软雅黑" panose="020B0503020204020204" pitchFamily="34" charset="-122"/>
                <a:ea typeface="微软雅黑" panose="020B0503020204020204" pitchFamily="34" charset="-122"/>
              </a:rPr>
              <a:t>报备人员使用指南</a:t>
            </a:r>
            <a:r>
              <a:rPr lang="en-US" altLang="zh-CN" sz="2800" b="1" dirty="0">
                <a:solidFill>
                  <a:srgbClr val="7030A0"/>
                </a:solidFill>
                <a:latin typeface="微软雅黑" panose="020B0503020204020204" pitchFamily="34" charset="-122"/>
                <a:ea typeface="微软雅黑" panose="020B0503020204020204" pitchFamily="34" charset="-122"/>
              </a:rPr>
              <a:t>.</a:t>
            </a:r>
            <a:r>
              <a:rPr lang="en-US" altLang="zh-CN" sz="2800" b="1" dirty="0" err="1" smtClean="0">
                <a:solidFill>
                  <a:srgbClr val="7030A0"/>
                </a:solidFill>
                <a:latin typeface="微软雅黑" panose="020B0503020204020204" pitchFamily="34" charset="-122"/>
                <a:ea typeface="微软雅黑" panose="020B0503020204020204" pitchFamily="34" charset="-122"/>
              </a:rPr>
              <a:t>pptx</a:t>
            </a:r>
            <a:r>
              <a:rPr lang="zh-CN" altLang="en-US" sz="2800" b="1" dirty="0" smtClean="0">
                <a:solidFill>
                  <a:srgbClr val="7030A0"/>
                </a:solidFill>
                <a:latin typeface="微软雅黑" panose="020B0503020204020204" pitchFamily="34" charset="-122"/>
                <a:ea typeface="微软雅黑" panose="020B0503020204020204" pitchFamily="34" charset="-122"/>
              </a:rPr>
              <a:t>”</a:t>
            </a:r>
            <a:endParaRPr lang="zh-CN" altLang="en-US" sz="2800" b="1" dirty="0">
              <a:solidFill>
                <a:srgbClr val="7030A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7BFF"/>
                </a:solidFill>
                <a:latin typeface="Noto Sans SC"/>
                <a:ea typeface="Noto Sans SC"/>
                <a:cs typeface="Noto Sans SC"/>
                <a:sym typeface="Noto Sans SC"/>
              </a:rPr>
              <a:t>04 称重登记</a:t>
            </a:r>
            <a:endParaRPr lang="en-US" sz="1100"/>
          </a:p>
        </p:txBody>
      </p:sp>
      <p:sp>
        <p:nvSpPr>
          <p:cNvPr id="3" name="AutoShape 3"/>
          <p:cNvSpPr/>
          <p:nvPr/>
        </p:nvSpPr>
        <p:spPr>
          <a:xfrm>
            <a:off x="2286000" y="2032000"/>
            <a:ext cx="7620000" cy="3048000"/>
          </a:xfrm>
          <a:prstGeom prst="roundRect">
            <a:avLst>
              <a:gd name="adj" fmla="val 4166"/>
            </a:avLst>
          </a:prstGeom>
          <a:solidFill>
            <a:srgbClr val="FFFFFF">
              <a:alpha val="90000"/>
            </a:srgbClr>
          </a:solidFill>
          <a:ln w="25400" cap="flat" cmpd="sng">
            <a:noFill/>
            <a:prstDash val="solid"/>
            <a:round/>
          </a:ln>
          <a:effectLst>
            <a:outerShdw blurRad="254000" dist="127000" dir="2700000" algn="tl" rotWithShape="0">
              <a:srgbClr val="000000">
                <a:alpha val="10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5791200" y="2413000"/>
            <a:ext cx="609600" cy="609600"/>
          </a:xfrm>
          <a:prstGeom prst="rect">
            <a:avLst/>
          </a:prstGeom>
        </p:spPr>
      </p:pic>
      <p:sp>
        <p:nvSpPr>
          <p:cNvPr id="5" name="AutoShape 5"/>
          <p:cNvSpPr/>
          <p:nvPr/>
        </p:nvSpPr>
        <p:spPr>
          <a:xfrm>
            <a:off x="2540000" y="3111500"/>
            <a:ext cx="711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400" b="1" i="0" u="none" strike="noStrike">
                <a:solidFill>
                  <a:srgbClr val="343A40"/>
                </a:solidFill>
                <a:latin typeface="Noto Sans SC"/>
                <a:ea typeface="Noto Sans SC"/>
                <a:cs typeface="Noto Sans SC"/>
                <a:sym typeface="Noto Sans SC"/>
              </a:rPr>
              <a:t>危险废物称重登记操作指南</a:t>
            </a:r>
            <a:endParaRPr lang="en-US" sz="1100"/>
          </a:p>
        </p:txBody>
      </p:sp>
      <p:cxnSp>
        <p:nvCxnSpPr>
          <p:cNvPr id="6" name="Connector 6"/>
          <p:cNvCxnSpPr/>
          <p:nvPr/>
        </p:nvCxnSpPr>
        <p:spPr>
          <a:xfrm rot="-8594">
            <a:off x="3556008" y="3740150"/>
            <a:ext cx="5080000" cy="12700"/>
          </a:xfrm>
          <a:prstGeom prst="straightConnector1">
            <a:avLst/>
          </a:prstGeom>
          <a:solidFill>
            <a:srgbClr val="DEE0E3">
              <a:alpha val="100000"/>
            </a:srgbClr>
          </a:solidFill>
          <a:ln w="12700" cap="flat" cmpd="sng">
            <a:solidFill>
              <a:srgbClr val="DEE2E6">
                <a:alpha val="100000"/>
              </a:srgbClr>
            </a:solidFill>
            <a:prstDash val="solid"/>
            <a:round/>
            <a:headEnd type="none" w="med" len="med"/>
            <a:tailEnd type="none" w="med" len="med"/>
          </a:ln>
        </p:spPr>
      </p:cxnSp>
      <p:sp>
        <p:nvSpPr>
          <p:cNvPr id="7" name="AutoShape 7"/>
          <p:cNvSpPr/>
          <p:nvPr/>
        </p:nvSpPr>
        <p:spPr>
          <a:xfrm>
            <a:off x="2794000" y="3937000"/>
            <a:ext cx="6604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a:solidFill>
                  <a:srgbClr val="6C757D"/>
                </a:solidFill>
                <a:latin typeface="Noto Sans SC"/>
                <a:ea typeface="Noto Sans SC"/>
                <a:cs typeface="Noto Sans SC"/>
                <a:sym typeface="Noto Sans SC"/>
              </a:rPr>
              <a:t>本章将详细介绍如何进行危险废物的称重登记操作，确保数据准确合规。</a:t>
            </a:r>
            <a:endParaRPr lang="en-US" sz="11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9" name="矩形 18"/>
          <p:cNvSpPr/>
          <p:nvPr/>
        </p:nvSpPr>
        <p:spPr>
          <a:xfrm>
            <a:off x="635000" y="1498600"/>
            <a:ext cx="5765800" cy="965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7BFF"/>
                </a:solidFill>
                <a:latin typeface="Noto Sans SC"/>
                <a:ea typeface="Noto Sans SC"/>
                <a:cs typeface="Noto Sans SC"/>
                <a:sym typeface="Noto Sans SC"/>
              </a:rPr>
              <a:t>称重登记 - 操作步骤</a:t>
            </a:r>
            <a:endParaRPr lang="en-US" sz="1100"/>
          </a:p>
        </p:txBody>
      </p:sp>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62000" y="1651000"/>
            <a:ext cx="355600" cy="355600"/>
          </a:xfrm>
          <a:prstGeom prst="rect">
            <a:avLst/>
          </a:prstGeom>
        </p:spPr>
      </p:pic>
      <p:sp>
        <p:nvSpPr>
          <p:cNvPr id="4" name="AutoShape 4"/>
          <p:cNvSpPr/>
          <p:nvPr/>
        </p:nvSpPr>
        <p:spPr>
          <a:xfrm>
            <a:off x="1219200" y="16256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212529"/>
                </a:solidFill>
                <a:latin typeface="Noto Sans SC"/>
                <a:ea typeface="Noto Sans SC"/>
                <a:cs typeface="Noto Sans SC"/>
                <a:sym typeface="Noto Sans SC"/>
              </a:rPr>
              <a:t>发起登记</a:t>
            </a:r>
            <a:endParaRPr lang="en-US" sz="1100" dirty="0"/>
          </a:p>
        </p:txBody>
      </p:sp>
      <p:sp>
        <p:nvSpPr>
          <p:cNvPr id="5" name="AutoShape 5"/>
          <p:cNvSpPr/>
          <p:nvPr/>
        </p:nvSpPr>
        <p:spPr>
          <a:xfrm>
            <a:off x="1219200" y="19558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dirty="0" err="1" smtClean="0">
                <a:solidFill>
                  <a:srgbClr val="6C757D"/>
                </a:solidFill>
                <a:latin typeface="Noto Sans SC"/>
                <a:ea typeface="Noto Sans SC"/>
                <a:cs typeface="Noto Sans SC"/>
                <a:sym typeface="Noto Sans SC"/>
              </a:rPr>
              <a:t>回收人员</a:t>
            </a:r>
            <a:r>
              <a:rPr lang="zh-CN" altLang="en-US" sz="1400" b="0" i="0" u="none" strike="noStrike" dirty="0" smtClean="0">
                <a:solidFill>
                  <a:srgbClr val="6C757D"/>
                </a:solidFill>
                <a:latin typeface="Noto Sans SC"/>
                <a:ea typeface="Noto Sans SC"/>
                <a:cs typeface="Noto Sans SC"/>
                <a:sym typeface="Noto Sans SC"/>
              </a:rPr>
              <a:t>回收时</a:t>
            </a:r>
            <a:r>
              <a:rPr lang="en-US" sz="1400" b="0" i="0" u="none" strike="noStrike" dirty="0" smtClean="0">
                <a:solidFill>
                  <a:srgbClr val="6C757D"/>
                </a:solidFill>
                <a:latin typeface="Noto Sans SC"/>
                <a:ea typeface="Noto Sans SC"/>
                <a:cs typeface="Noto Sans SC"/>
                <a:sym typeface="Noto Sans SC"/>
              </a:rPr>
              <a:t>，</a:t>
            </a:r>
            <a:r>
              <a:rPr lang="en-US" sz="1400" b="0" i="0" u="none" strike="noStrike" dirty="0" err="1">
                <a:solidFill>
                  <a:srgbClr val="6C757D"/>
                </a:solidFill>
                <a:latin typeface="Noto Sans SC"/>
                <a:ea typeface="Noto Sans SC"/>
                <a:cs typeface="Noto Sans SC"/>
                <a:sym typeface="Noto Sans SC"/>
              </a:rPr>
              <a:t>点击“登记称重”按钮，进入操作界面</a:t>
            </a:r>
            <a:r>
              <a:rPr lang="en-US" sz="1400" b="0" i="0" u="none" strike="noStrike" dirty="0">
                <a:solidFill>
                  <a:srgbClr val="6C757D"/>
                </a:solidFill>
                <a:latin typeface="Noto Sans SC"/>
                <a:ea typeface="Noto Sans SC"/>
                <a:cs typeface="Noto Sans SC"/>
                <a:sym typeface="Noto Sans SC"/>
              </a:rPr>
              <a:t>。</a:t>
            </a:r>
            <a:endParaRPr lang="en-US" sz="1100" dirty="0"/>
          </a:p>
        </p:txBody>
      </p:sp>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762000" y="2603500"/>
            <a:ext cx="355600" cy="355600"/>
          </a:xfrm>
          <a:prstGeom prst="rect">
            <a:avLst/>
          </a:prstGeom>
        </p:spPr>
      </p:pic>
      <p:sp>
        <p:nvSpPr>
          <p:cNvPr id="7" name="AutoShape 7"/>
          <p:cNvSpPr/>
          <p:nvPr/>
        </p:nvSpPr>
        <p:spPr>
          <a:xfrm>
            <a:off x="1219200" y="25781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选择数据卡片</a:t>
            </a:r>
            <a:endParaRPr lang="en-US" sz="1100"/>
          </a:p>
        </p:txBody>
      </p:sp>
      <p:sp>
        <p:nvSpPr>
          <p:cNvPr id="8" name="AutoShape 8"/>
          <p:cNvSpPr/>
          <p:nvPr/>
        </p:nvSpPr>
        <p:spPr>
          <a:xfrm>
            <a:off x="1219200" y="29083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在列表中选择对应的实验室报备数据卡片，确保信息匹配。</a:t>
            </a:r>
            <a:endParaRPr lang="en-US" sz="1100"/>
          </a:p>
        </p:txBody>
      </p:sp>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762000" y="3556000"/>
            <a:ext cx="355600" cy="355600"/>
          </a:xfrm>
          <a:prstGeom prst="rect">
            <a:avLst/>
          </a:prstGeom>
        </p:spPr>
      </p:pic>
      <p:sp>
        <p:nvSpPr>
          <p:cNvPr id="10" name="AutoShape 10"/>
          <p:cNvSpPr/>
          <p:nvPr/>
        </p:nvSpPr>
        <p:spPr>
          <a:xfrm>
            <a:off x="1219200" y="35306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填写实际信息</a:t>
            </a:r>
            <a:endParaRPr lang="en-US" sz="1100"/>
          </a:p>
        </p:txBody>
      </p:sp>
      <p:sp>
        <p:nvSpPr>
          <p:cNvPr id="11" name="AutoShape 11"/>
          <p:cNvSpPr/>
          <p:nvPr/>
        </p:nvSpPr>
        <p:spPr>
          <a:xfrm>
            <a:off x="1219200" y="38608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如实填写实际回收的危废类型和重量，支持添加或删除类型。</a:t>
            </a:r>
            <a:endParaRPr lang="en-US" sz="1100"/>
          </a:p>
        </p:txBody>
      </p:sp>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762000" y="4508500"/>
            <a:ext cx="355600" cy="355600"/>
          </a:xfrm>
          <a:prstGeom prst="rect">
            <a:avLst/>
          </a:prstGeom>
        </p:spPr>
      </p:pic>
      <p:sp>
        <p:nvSpPr>
          <p:cNvPr id="13" name="AutoShape 13"/>
          <p:cNvSpPr/>
          <p:nvPr/>
        </p:nvSpPr>
        <p:spPr>
          <a:xfrm>
            <a:off x="1219200" y="44831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提交登记单</a:t>
            </a:r>
            <a:endParaRPr lang="en-US" sz="1100"/>
          </a:p>
        </p:txBody>
      </p:sp>
      <p:sp>
        <p:nvSpPr>
          <p:cNvPr id="14" name="AutoShape 14"/>
          <p:cNvSpPr/>
          <p:nvPr/>
        </p:nvSpPr>
        <p:spPr>
          <a:xfrm>
            <a:off x="1219200" y="48133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与回收人员确认数据无误后，提交登记单。</a:t>
            </a:r>
            <a:endParaRPr lang="en-US" sz="1100"/>
          </a:p>
        </p:txBody>
      </p:sp>
      <p:pic>
        <p:nvPicPr>
          <p:cNvPr id="15" name="Picture 15"/>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762000" y="5461000"/>
            <a:ext cx="355600" cy="355600"/>
          </a:xfrm>
          <a:prstGeom prst="rect">
            <a:avLst/>
          </a:prstGeom>
        </p:spPr>
      </p:pic>
      <p:sp>
        <p:nvSpPr>
          <p:cNvPr id="16" name="AutoShape 16"/>
          <p:cNvSpPr/>
          <p:nvPr/>
        </p:nvSpPr>
        <p:spPr>
          <a:xfrm>
            <a:off x="1219200" y="54356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签名确认</a:t>
            </a:r>
            <a:endParaRPr lang="en-US" sz="1100"/>
          </a:p>
        </p:txBody>
      </p:sp>
      <p:sp>
        <p:nvSpPr>
          <p:cNvPr id="17" name="AutoShape 17"/>
          <p:cNvSpPr/>
          <p:nvPr/>
        </p:nvSpPr>
        <p:spPr>
          <a:xfrm>
            <a:off x="1219200" y="57658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由回收人员在系统上进行电子签名，完成整个流程。</a:t>
            </a:r>
            <a:endParaRPr lang="en-US" sz="1100"/>
          </a:p>
        </p:txBody>
      </p:sp>
      <p:pic>
        <p:nvPicPr>
          <p:cNvPr id="5122" name="Picture 2" descr="截屏2026-01-23 14.55.38"/>
          <p:cNvPicPr>
            <a:picLocks noChangeAspect="1" noChangeArrowheads="1"/>
          </p:cNvPicPr>
          <p:nvPr/>
        </p:nvPicPr>
        <p:blipFill rotWithShape="1">
          <a:blip r:embed="rId14">
            <a:extLst>
              <a:ext uri="{28A0092B-C50C-407E-A947-70E740481C1C}">
                <a14:useLocalDpi xmlns:a14="http://schemas.microsoft.com/office/drawing/2010/main" val="0"/>
              </a:ext>
            </a:extLst>
          </a:blip>
          <a:srcRect l="10215" t="5795" r="9976" b="6865"/>
          <a:stretch/>
        </p:blipFill>
        <p:spPr bwMode="auto">
          <a:xfrm>
            <a:off x="7389265" y="196850"/>
            <a:ext cx="3012035" cy="6438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62000" y="2578100"/>
            <a:ext cx="5765800" cy="965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7BFF"/>
                </a:solidFill>
                <a:latin typeface="Noto Sans SC"/>
                <a:ea typeface="Noto Sans SC"/>
                <a:cs typeface="Noto Sans SC"/>
                <a:sym typeface="Noto Sans SC"/>
              </a:rPr>
              <a:t>称重登记 - 操作步骤</a:t>
            </a:r>
            <a:endParaRPr lang="en-US" sz="1100"/>
          </a:p>
        </p:txBody>
      </p:sp>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62000" y="1651000"/>
            <a:ext cx="355600" cy="355600"/>
          </a:xfrm>
          <a:prstGeom prst="rect">
            <a:avLst/>
          </a:prstGeom>
        </p:spPr>
      </p:pic>
      <p:sp>
        <p:nvSpPr>
          <p:cNvPr id="4" name="AutoShape 4"/>
          <p:cNvSpPr/>
          <p:nvPr/>
        </p:nvSpPr>
        <p:spPr>
          <a:xfrm>
            <a:off x="1219200" y="16256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212529"/>
                </a:solidFill>
                <a:latin typeface="Noto Sans SC"/>
                <a:ea typeface="Noto Sans SC"/>
                <a:cs typeface="Noto Sans SC"/>
                <a:sym typeface="Noto Sans SC"/>
              </a:rPr>
              <a:t>发起登记</a:t>
            </a:r>
            <a:endParaRPr lang="en-US" sz="1100" dirty="0"/>
          </a:p>
        </p:txBody>
      </p:sp>
      <p:sp>
        <p:nvSpPr>
          <p:cNvPr id="5" name="AutoShape 5"/>
          <p:cNvSpPr/>
          <p:nvPr/>
        </p:nvSpPr>
        <p:spPr>
          <a:xfrm>
            <a:off x="1219200" y="19558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dirty="0" err="1" smtClean="0">
                <a:solidFill>
                  <a:srgbClr val="6C757D"/>
                </a:solidFill>
                <a:latin typeface="Noto Sans SC"/>
                <a:ea typeface="Noto Sans SC"/>
                <a:cs typeface="Noto Sans SC"/>
                <a:sym typeface="Noto Sans SC"/>
              </a:rPr>
              <a:t>回收人员</a:t>
            </a:r>
            <a:r>
              <a:rPr lang="zh-CN" altLang="en-US" sz="1400" b="0" i="0" u="none" strike="noStrike" dirty="0" smtClean="0">
                <a:solidFill>
                  <a:srgbClr val="6C757D"/>
                </a:solidFill>
                <a:latin typeface="Noto Sans SC"/>
                <a:ea typeface="Noto Sans SC"/>
                <a:cs typeface="Noto Sans SC"/>
                <a:sym typeface="Noto Sans SC"/>
              </a:rPr>
              <a:t>回收时</a:t>
            </a:r>
            <a:r>
              <a:rPr lang="en-US" sz="1400" b="0" i="0" u="none" strike="noStrike" dirty="0" smtClean="0">
                <a:solidFill>
                  <a:srgbClr val="6C757D"/>
                </a:solidFill>
                <a:latin typeface="Noto Sans SC"/>
                <a:ea typeface="Noto Sans SC"/>
                <a:cs typeface="Noto Sans SC"/>
                <a:sym typeface="Noto Sans SC"/>
              </a:rPr>
              <a:t>，</a:t>
            </a:r>
            <a:r>
              <a:rPr lang="en-US" sz="1400" b="0" i="0" u="none" strike="noStrike" dirty="0" err="1">
                <a:solidFill>
                  <a:srgbClr val="6C757D"/>
                </a:solidFill>
                <a:latin typeface="Noto Sans SC"/>
                <a:ea typeface="Noto Sans SC"/>
                <a:cs typeface="Noto Sans SC"/>
                <a:sym typeface="Noto Sans SC"/>
              </a:rPr>
              <a:t>点击“登记称重”按钮，进入操作界面</a:t>
            </a:r>
            <a:r>
              <a:rPr lang="en-US" sz="1400" b="0" i="0" u="none" strike="noStrike" dirty="0">
                <a:solidFill>
                  <a:srgbClr val="6C757D"/>
                </a:solidFill>
                <a:latin typeface="Noto Sans SC"/>
                <a:ea typeface="Noto Sans SC"/>
                <a:cs typeface="Noto Sans SC"/>
                <a:sym typeface="Noto Sans SC"/>
              </a:rPr>
              <a:t>。</a:t>
            </a:r>
            <a:endParaRPr lang="en-US" sz="1100" dirty="0"/>
          </a:p>
        </p:txBody>
      </p:sp>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762000" y="2603500"/>
            <a:ext cx="355600" cy="355600"/>
          </a:xfrm>
          <a:prstGeom prst="rect">
            <a:avLst/>
          </a:prstGeom>
        </p:spPr>
      </p:pic>
      <p:sp>
        <p:nvSpPr>
          <p:cNvPr id="7" name="AutoShape 7"/>
          <p:cNvSpPr/>
          <p:nvPr/>
        </p:nvSpPr>
        <p:spPr>
          <a:xfrm>
            <a:off x="1219200" y="25781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选择数据卡片</a:t>
            </a:r>
            <a:endParaRPr lang="en-US" sz="1100"/>
          </a:p>
        </p:txBody>
      </p:sp>
      <p:sp>
        <p:nvSpPr>
          <p:cNvPr id="8" name="AutoShape 8"/>
          <p:cNvSpPr/>
          <p:nvPr/>
        </p:nvSpPr>
        <p:spPr>
          <a:xfrm>
            <a:off x="1219200" y="2908300"/>
            <a:ext cx="4826000" cy="508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dirty="0">
                <a:solidFill>
                  <a:srgbClr val="6C757D"/>
                </a:solidFill>
                <a:latin typeface="Noto Sans SC"/>
                <a:ea typeface="Noto Sans SC"/>
                <a:cs typeface="Noto Sans SC"/>
                <a:sym typeface="Noto Sans SC"/>
              </a:rPr>
              <a:t>在登记称重列表会按照实验室分别显示已报备的数据，根据需要点击卡片即可进入登记称重页面。</a:t>
            </a:r>
            <a:r>
              <a:rPr lang="en-US" sz="1400" b="0" i="0" u="none" strike="noStrike" dirty="0" smtClean="0">
                <a:solidFill>
                  <a:srgbClr val="6C757D"/>
                </a:solidFill>
                <a:latin typeface="Noto Sans SC"/>
                <a:ea typeface="Noto Sans SC"/>
                <a:cs typeface="Noto Sans SC"/>
                <a:sym typeface="Noto Sans SC"/>
              </a:rPr>
              <a:t>。</a:t>
            </a:r>
            <a:endParaRPr lang="en-US" sz="1100" dirty="0"/>
          </a:p>
        </p:txBody>
      </p:sp>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762000" y="3556000"/>
            <a:ext cx="355600" cy="355600"/>
          </a:xfrm>
          <a:prstGeom prst="rect">
            <a:avLst/>
          </a:prstGeom>
        </p:spPr>
      </p:pic>
      <p:sp>
        <p:nvSpPr>
          <p:cNvPr id="10" name="AutoShape 10"/>
          <p:cNvSpPr/>
          <p:nvPr/>
        </p:nvSpPr>
        <p:spPr>
          <a:xfrm>
            <a:off x="1219200" y="35306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填写实际信息</a:t>
            </a:r>
            <a:endParaRPr lang="en-US" sz="1100"/>
          </a:p>
        </p:txBody>
      </p:sp>
      <p:sp>
        <p:nvSpPr>
          <p:cNvPr id="11" name="AutoShape 11"/>
          <p:cNvSpPr/>
          <p:nvPr/>
        </p:nvSpPr>
        <p:spPr>
          <a:xfrm>
            <a:off x="1219200" y="38608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如实填写实际回收的危废类型和重量，支持添加或删除类型。</a:t>
            </a:r>
            <a:endParaRPr lang="en-US" sz="1100"/>
          </a:p>
        </p:txBody>
      </p:sp>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762000" y="4508500"/>
            <a:ext cx="355600" cy="355600"/>
          </a:xfrm>
          <a:prstGeom prst="rect">
            <a:avLst/>
          </a:prstGeom>
        </p:spPr>
      </p:pic>
      <p:sp>
        <p:nvSpPr>
          <p:cNvPr id="13" name="AutoShape 13"/>
          <p:cNvSpPr/>
          <p:nvPr/>
        </p:nvSpPr>
        <p:spPr>
          <a:xfrm>
            <a:off x="1219200" y="44831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提交登记单</a:t>
            </a:r>
            <a:endParaRPr lang="en-US" sz="1100"/>
          </a:p>
        </p:txBody>
      </p:sp>
      <p:sp>
        <p:nvSpPr>
          <p:cNvPr id="14" name="AutoShape 14"/>
          <p:cNvSpPr/>
          <p:nvPr/>
        </p:nvSpPr>
        <p:spPr>
          <a:xfrm>
            <a:off x="1219200" y="48133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与回收人员确认数据无误后，提交登记单。</a:t>
            </a:r>
            <a:endParaRPr lang="en-US" sz="1100"/>
          </a:p>
        </p:txBody>
      </p:sp>
      <p:pic>
        <p:nvPicPr>
          <p:cNvPr id="15" name="Picture 15"/>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762000" y="5461000"/>
            <a:ext cx="355600" cy="355600"/>
          </a:xfrm>
          <a:prstGeom prst="rect">
            <a:avLst/>
          </a:prstGeom>
        </p:spPr>
      </p:pic>
      <p:sp>
        <p:nvSpPr>
          <p:cNvPr id="16" name="AutoShape 16"/>
          <p:cNvSpPr/>
          <p:nvPr/>
        </p:nvSpPr>
        <p:spPr>
          <a:xfrm>
            <a:off x="1219200" y="54356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签名确认</a:t>
            </a:r>
            <a:endParaRPr lang="en-US" sz="1100"/>
          </a:p>
        </p:txBody>
      </p:sp>
      <p:sp>
        <p:nvSpPr>
          <p:cNvPr id="17" name="AutoShape 17"/>
          <p:cNvSpPr/>
          <p:nvPr/>
        </p:nvSpPr>
        <p:spPr>
          <a:xfrm>
            <a:off x="1219200" y="57658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由回收人员在系统上进行电子签名，完成整个流程。</a:t>
            </a:r>
            <a:endParaRPr lang="en-US" sz="1100"/>
          </a:p>
        </p:txBody>
      </p:sp>
      <p:pic>
        <p:nvPicPr>
          <p:cNvPr id="9218" name="Picture 2" descr="截屏2026-01-23 14.58.27"/>
          <p:cNvPicPr>
            <a:picLocks noChangeAspect="1" noChangeArrowheads="1"/>
          </p:cNvPicPr>
          <p:nvPr/>
        </p:nvPicPr>
        <p:blipFill rotWithShape="1">
          <a:blip r:embed="rId14">
            <a:extLst>
              <a:ext uri="{28A0092B-C50C-407E-A947-70E740481C1C}">
                <a14:useLocalDpi xmlns:a14="http://schemas.microsoft.com/office/drawing/2010/main" val="0"/>
              </a:ext>
            </a:extLst>
          </a:blip>
          <a:srcRect l="9499" t="6040" r="10215" b="6865"/>
          <a:stretch/>
        </p:blipFill>
        <p:spPr bwMode="auto">
          <a:xfrm>
            <a:off x="7653818" y="101600"/>
            <a:ext cx="3128482" cy="662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4417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35000" y="3517900"/>
            <a:ext cx="5765800" cy="965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7BFF"/>
                </a:solidFill>
                <a:latin typeface="Noto Sans SC"/>
                <a:ea typeface="Noto Sans SC"/>
                <a:cs typeface="Noto Sans SC"/>
                <a:sym typeface="Noto Sans SC"/>
              </a:rPr>
              <a:t>称重登记 - 操作步骤</a:t>
            </a:r>
            <a:endParaRPr lang="en-US" sz="1100"/>
          </a:p>
        </p:txBody>
      </p:sp>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62000" y="1651000"/>
            <a:ext cx="355600" cy="355600"/>
          </a:xfrm>
          <a:prstGeom prst="rect">
            <a:avLst/>
          </a:prstGeom>
        </p:spPr>
      </p:pic>
      <p:sp>
        <p:nvSpPr>
          <p:cNvPr id="4" name="AutoShape 4"/>
          <p:cNvSpPr/>
          <p:nvPr/>
        </p:nvSpPr>
        <p:spPr>
          <a:xfrm>
            <a:off x="1219200" y="16256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212529"/>
                </a:solidFill>
                <a:latin typeface="Noto Sans SC"/>
                <a:ea typeface="Noto Sans SC"/>
                <a:cs typeface="Noto Sans SC"/>
                <a:sym typeface="Noto Sans SC"/>
              </a:rPr>
              <a:t>发起登记</a:t>
            </a:r>
            <a:endParaRPr lang="en-US" sz="1100" dirty="0"/>
          </a:p>
        </p:txBody>
      </p:sp>
      <p:sp>
        <p:nvSpPr>
          <p:cNvPr id="5" name="AutoShape 5"/>
          <p:cNvSpPr/>
          <p:nvPr/>
        </p:nvSpPr>
        <p:spPr>
          <a:xfrm>
            <a:off x="1219200" y="19558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dirty="0" err="1" smtClean="0">
                <a:solidFill>
                  <a:srgbClr val="6C757D"/>
                </a:solidFill>
                <a:latin typeface="Noto Sans SC"/>
                <a:ea typeface="Noto Sans SC"/>
                <a:cs typeface="Noto Sans SC"/>
                <a:sym typeface="Noto Sans SC"/>
              </a:rPr>
              <a:t>回收人员</a:t>
            </a:r>
            <a:r>
              <a:rPr lang="zh-CN" altLang="en-US" sz="1400" b="0" i="0" u="none" strike="noStrike" dirty="0" smtClean="0">
                <a:solidFill>
                  <a:srgbClr val="6C757D"/>
                </a:solidFill>
                <a:latin typeface="Noto Sans SC"/>
                <a:ea typeface="Noto Sans SC"/>
                <a:cs typeface="Noto Sans SC"/>
                <a:sym typeface="Noto Sans SC"/>
              </a:rPr>
              <a:t>回收时</a:t>
            </a:r>
            <a:r>
              <a:rPr lang="en-US" sz="1400" b="0" i="0" u="none" strike="noStrike" dirty="0" smtClean="0">
                <a:solidFill>
                  <a:srgbClr val="6C757D"/>
                </a:solidFill>
                <a:latin typeface="Noto Sans SC"/>
                <a:ea typeface="Noto Sans SC"/>
                <a:cs typeface="Noto Sans SC"/>
                <a:sym typeface="Noto Sans SC"/>
              </a:rPr>
              <a:t>，</a:t>
            </a:r>
            <a:r>
              <a:rPr lang="en-US" sz="1400" b="0" i="0" u="none" strike="noStrike" dirty="0" err="1">
                <a:solidFill>
                  <a:srgbClr val="6C757D"/>
                </a:solidFill>
                <a:latin typeface="Noto Sans SC"/>
                <a:ea typeface="Noto Sans SC"/>
                <a:cs typeface="Noto Sans SC"/>
                <a:sym typeface="Noto Sans SC"/>
              </a:rPr>
              <a:t>点击“登记称重”按钮，进入操作界面</a:t>
            </a:r>
            <a:r>
              <a:rPr lang="en-US" sz="1400" b="0" i="0" u="none" strike="noStrike" dirty="0">
                <a:solidFill>
                  <a:srgbClr val="6C757D"/>
                </a:solidFill>
                <a:latin typeface="Noto Sans SC"/>
                <a:ea typeface="Noto Sans SC"/>
                <a:cs typeface="Noto Sans SC"/>
                <a:sym typeface="Noto Sans SC"/>
              </a:rPr>
              <a:t>。</a:t>
            </a:r>
            <a:endParaRPr lang="en-US" sz="1100" dirty="0"/>
          </a:p>
        </p:txBody>
      </p:sp>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762000" y="2603500"/>
            <a:ext cx="355600" cy="355600"/>
          </a:xfrm>
          <a:prstGeom prst="rect">
            <a:avLst/>
          </a:prstGeom>
        </p:spPr>
      </p:pic>
      <p:sp>
        <p:nvSpPr>
          <p:cNvPr id="7" name="AutoShape 7"/>
          <p:cNvSpPr/>
          <p:nvPr/>
        </p:nvSpPr>
        <p:spPr>
          <a:xfrm>
            <a:off x="1219200" y="25781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选择数据卡片</a:t>
            </a:r>
            <a:endParaRPr lang="en-US" sz="1100"/>
          </a:p>
        </p:txBody>
      </p:sp>
      <p:sp>
        <p:nvSpPr>
          <p:cNvPr id="8" name="AutoShape 8"/>
          <p:cNvSpPr/>
          <p:nvPr/>
        </p:nvSpPr>
        <p:spPr>
          <a:xfrm>
            <a:off x="1219200" y="29083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在列表中选择对应的实验室报备数据卡片，确保信息匹配。</a:t>
            </a:r>
            <a:endParaRPr lang="en-US" sz="1100"/>
          </a:p>
        </p:txBody>
      </p:sp>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762000" y="3556000"/>
            <a:ext cx="355600" cy="355600"/>
          </a:xfrm>
          <a:prstGeom prst="rect">
            <a:avLst/>
          </a:prstGeom>
        </p:spPr>
      </p:pic>
      <p:sp>
        <p:nvSpPr>
          <p:cNvPr id="10" name="AutoShape 10"/>
          <p:cNvSpPr/>
          <p:nvPr/>
        </p:nvSpPr>
        <p:spPr>
          <a:xfrm>
            <a:off x="1219200" y="35306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填写实际信息</a:t>
            </a:r>
            <a:endParaRPr lang="en-US" sz="1100"/>
          </a:p>
        </p:txBody>
      </p:sp>
      <p:sp>
        <p:nvSpPr>
          <p:cNvPr id="11" name="AutoShape 11"/>
          <p:cNvSpPr/>
          <p:nvPr/>
        </p:nvSpPr>
        <p:spPr>
          <a:xfrm>
            <a:off x="1219200" y="38608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dirty="0" err="1" smtClean="0">
                <a:solidFill>
                  <a:srgbClr val="6C757D"/>
                </a:solidFill>
                <a:latin typeface="Noto Sans SC"/>
                <a:ea typeface="Noto Sans SC"/>
                <a:cs typeface="Noto Sans SC"/>
                <a:sym typeface="Noto Sans SC"/>
              </a:rPr>
              <a:t>如实填写实际回收的危废类型和重量，支持添加或删除类型</a:t>
            </a:r>
            <a:r>
              <a:rPr lang="en-US" sz="1400" b="0" i="0" u="none" strike="noStrike" dirty="0" smtClean="0">
                <a:solidFill>
                  <a:srgbClr val="6C757D"/>
                </a:solidFill>
                <a:latin typeface="Noto Sans SC"/>
                <a:ea typeface="Noto Sans SC"/>
                <a:cs typeface="Noto Sans SC"/>
                <a:sym typeface="Noto Sans SC"/>
              </a:rPr>
              <a:t>。</a:t>
            </a:r>
            <a:endParaRPr lang="en-US" sz="1100" dirty="0"/>
          </a:p>
        </p:txBody>
      </p:sp>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762000" y="4508500"/>
            <a:ext cx="355600" cy="355600"/>
          </a:xfrm>
          <a:prstGeom prst="rect">
            <a:avLst/>
          </a:prstGeom>
        </p:spPr>
      </p:pic>
      <p:sp>
        <p:nvSpPr>
          <p:cNvPr id="13" name="AutoShape 13"/>
          <p:cNvSpPr/>
          <p:nvPr/>
        </p:nvSpPr>
        <p:spPr>
          <a:xfrm>
            <a:off x="1219200" y="44831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提交登记单</a:t>
            </a:r>
            <a:endParaRPr lang="en-US" sz="1100"/>
          </a:p>
        </p:txBody>
      </p:sp>
      <p:sp>
        <p:nvSpPr>
          <p:cNvPr id="14" name="AutoShape 14"/>
          <p:cNvSpPr/>
          <p:nvPr/>
        </p:nvSpPr>
        <p:spPr>
          <a:xfrm>
            <a:off x="1219200" y="48133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与回收人员确认数据无误后，提交登记单。</a:t>
            </a:r>
            <a:endParaRPr lang="en-US" sz="1100"/>
          </a:p>
        </p:txBody>
      </p:sp>
      <p:pic>
        <p:nvPicPr>
          <p:cNvPr id="15" name="Picture 15"/>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762000" y="5461000"/>
            <a:ext cx="355600" cy="355600"/>
          </a:xfrm>
          <a:prstGeom prst="rect">
            <a:avLst/>
          </a:prstGeom>
        </p:spPr>
      </p:pic>
      <p:sp>
        <p:nvSpPr>
          <p:cNvPr id="16" name="AutoShape 16"/>
          <p:cNvSpPr/>
          <p:nvPr/>
        </p:nvSpPr>
        <p:spPr>
          <a:xfrm>
            <a:off x="1219200" y="54356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签名确认</a:t>
            </a:r>
            <a:endParaRPr lang="en-US" sz="1100"/>
          </a:p>
        </p:txBody>
      </p:sp>
      <p:sp>
        <p:nvSpPr>
          <p:cNvPr id="17" name="AutoShape 17"/>
          <p:cNvSpPr/>
          <p:nvPr/>
        </p:nvSpPr>
        <p:spPr>
          <a:xfrm>
            <a:off x="1219200" y="57658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由回收人员在系统上进行电子签名，完成整个流程。</a:t>
            </a:r>
            <a:endParaRPr lang="en-US" sz="1100"/>
          </a:p>
        </p:txBody>
      </p:sp>
      <p:sp>
        <p:nvSpPr>
          <p:cNvPr id="18" name="矩形 17"/>
          <p:cNvSpPr/>
          <p:nvPr/>
        </p:nvSpPr>
        <p:spPr>
          <a:xfrm>
            <a:off x="9995616" y="540780"/>
            <a:ext cx="1954978" cy="5225020"/>
          </a:xfrm>
          <a:prstGeom prst="rect">
            <a:avLst/>
          </a:prstGeom>
        </p:spPr>
        <p:txBody>
          <a:bodyPr wrap="square">
            <a:spAutoFit/>
          </a:bodyPr>
          <a:lstStyle/>
          <a:p>
            <a:pPr>
              <a:lnSpc>
                <a:spcPct val="150000"/>
              </a:lnSpc>
            </a:pPr>
            <a:r>
              <a:rPr lang="zh-CN" altLang="en-US" b="1" dirty="0">
                <a:solidFill>
                  <a:srgbClr val="6C757D"/>
                </a:solidFill>
                <a:latin typeface="Noto Sans SC"/>
                <a:ea typeface="Noto Sans SC"/>
                <a:cs typeface="Noto Sans SC"/>
              </a:rPr>
              <a:t>说明：</a:t>
            </a:r>
            <a:r>
              <a:rPr lang="zh-CN" altLang="en-US" dirty="0">
                <a:solidFill>
                  <a:srgbClr val="6C757D"/>
                </a:solidFill>
                <a:latin typeface="Noto Sans SC"/>
                <a:ea typeface="Noto Sans SC"/>
                <a:cs typeface="Noto Sans SC"/>
              </a:rPr>
              <a:t>根据</a:t>
            </a:r>
            <a:r>
              <a:rPr lang="zh-CN" altLang="en-US" dirty="0">
                <a:solidFill>
                  <a:srgbClr val="6C757D"/>
                </a:solidFill>
                <a:latin typeface="Noto Sans SC"/>
                <a:ea typeface="Noto Sans SC"/>
                <a:cs typeface="Noto Sans SC"/>
              </a:rPr>
              <a:t>实际回收的类型和称重重量，在和回收公司人员确认数据完整一致后，如实填写称重登记单并提交，称重单会默认显示该条报备单报备的数据内容，若临时需要回收报备单中未提及的类型，可点击页面补充其他未报备类型直接添加，若报备单中提及的类型不需要回收，则可点击该类型后方 “</a:t>
            </a:r>
            <a:r>
              <a:rPr lang="en-US" altLang="zh-CN" dirty="0">
                <a:solidFill>
                  <a:srgbClr val="6C757D"/>
                </a:solidFill>
                <a:latin typeface="Noto Sans SC"/>
                <a:ea typeface="Noto Sans SC"/>
                <a:cs typeface="Noto Sans SC"/>
              </a:rPr>
              <a:t>-”</a:t>
            </a:r>
            <a:r>
              <a:rPr lang="zh-CN" altLang="en-US" dirty="0">
                <a:solidFill>
                  <a:srgbClr val="6C757D"/>
                </a:solidFill>
                <a:latin typeface="Noto Sans SC"/>
                <a:ea typeface="Noto Sans SC"/>
                <a:cs typeface="Noto Sans SC"/>
              </a:rPr>
              <a:t> 号删除。</a:t>
            </a:r>
          </a:p>
        </p:txBody>
      </p:sp>
      <p:pic>
        <p:nvPicPr>
          <p:cNvPr id="8198" name="Picture 6" descr="截屏2026-01-23 14.59.26"/>
          <p:cNvPicPr>
            <a:picLocks noChangeAspect="1" noChangeArrowheads="1"/>
          </p:cNvPicPr>
          <p:nvPr/>
        </p:nvPicPr>
        <p:blipFill rotWithShape="1">
          <a:blip r:embed="rId14">
            <a:extLst>
              <a:ext uri="{28A0092B-C50C-407E-A947-70E740481C1C}">
                <a14:useLocalDpi xmlns:a14="http://schemas.microsoft.com/office/drawing/2010/main" val="0"/>
              </a:ext>
            </a:extLst>
          </a:blip>
          <a:srcRect l="10693" t="6162" r="9259" b="6744"/>
          <a:stretch/>
        </p:blipFill>
        <p:spPr bwMode="auto">
          <a:xfrm>
            <a:off x="7086387" y="457200"/>
            <a:ext cx="2617235" cy="556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26738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05972" y="4413250"/>
            <a:ext cx="5765800" cy="965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7BFF"/>
                </a:solidFill>
                <a:latin typeface="Noto Sans SC"/>
                <a:ea typeface="Noto Sans SC"/>
                <a:cs typeface="Noto Sans SC"/>
                <a:sym typeface="Noto Sans SC"/>
              </a:rPr>
              <a:t>称重登记 - 操作步骤</a:t>
            </a:r>
            <a:endParaRPr lang="en-US" sz="1100"/>
          </a:p>
        </p:txBody>
      </p:sp>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62000" y="1651000"/>
            <a:ext cx="355600" cy="355600"/>
          </a:xfrm>
          <a:prstGeom prst="rect">
            <a:avLst/>
          </a:prstGeom>
        </p:spPr>
      </p:pic>
      <p:sp>
        <p:nvSpPr>
          <p:cNvPr id="4" name="AutoShape 4"/>
          <p:cNvSpPr/>
          <p:nvPr/>
        </p:nvSpPr>
        <p:spPr>
          <a:xfrm>
            <a:off x="1219200" y="16256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212529"/>
                </a:solidFill>
                <a:latin typeface="Noto Sans SC"/>
                <a:ea typeface="Noto Sans SC"/>
                <a:cs typeface="Noto Sans SC"/>
                <a:sym typeface="Noto Sans SC"/>
              </a:rPr>
              <a:t>发起登记</a:t>
            </a:r>
            <a:endParaRPr lang="en-US" sz="1100" dirty="0"/>
          </a:p>
        </p:txBody>
      </p:sp>
      <p:sp>
        <p:nvSpPr>
          <p:cNvPr id="5" name="AutoShape 5"/>
          <p:cNvSpPr/>
          <p:nvPr/>
        </p:nvSpPr>
        <p:spPr>
          <a:xfrm>
            <a:off x="1219200" y="19558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dirty="0" err="1" smtClean="0">
                <a:solidFill>
                  <a:srgbClr val="6C757D"/>
                </a:solidFill>
                <a:latin typeface="Noto Sans SC"/>
                <a:ea typeface="Noto Sans SC"/>
                <a:cs typeface="Noto Sans SC"/>
                <a:sym typeface="Noto Sans SC"/>
              </a:rPr>
              <a:t>回收人员</a:t>
            </a:r>
            <a:r>
              <a:rPr lang="zh-CN" altLang="en-US" sz="1400" b="0" i="0" u="none" strike="noStrike" dirty="0" smtClean="0">
                <a:solidFill>
                  <a:srgbClr val="6C757D"/>
                </a:solidFill>
                <a:latin typeface="Noto Sans SC"/>
                <a:ea typeface="Noto Sans SC"/>
                <a:cs typeface="Noto Sans SC"/>
                <a:sym typeface="Noto Sans SC"/>
              </a:rPr>
              <a:t>回收时</a:t>
            </a:r>
            <a:r>
              <a:rPr lang="en-US" sz="1400" b="0" i="0" u="none" strike="noStrike" dirty="0" smtClean="0">
                <a:solidFill>
                  <a:srgbClr val="6C757D"/>
                </a:solidFill>
                <a:latin typeface="Noto Sans SC"/>
                <a:ea typeface="Noto Sans SC"/>
                <a:cs typeface="Noto Sans SC"/>
                <a:sym typeface="Noto Sans SC"/>
              </a:rPr>
              <a:t>，</a:t>
            </a:r>
            <a:r>
              <a:rPr lang="en-US" sz="1400" b="0" i="0" u="none" strike="noStrike" dirty="0" err="1">
                <a:solidFill>
                  <a:srgbClr val="6C757D"/>
                </a:solidFill>
                <a:latin typeface="Noto Sans SC"/>
                <a:ea typeface="Noto Sans SC"/>
                <a:cs typeface="Noto Sans SC"/>
                <a:sym typeface="Noto Sans SC"/>
              </a:rPr>
              <a:t>点击“登记称重”按钮，进入操作界面</a:t>
            </a:r>
            <a:r>
              <a:rPr lang="en-US" sz="1400" b="0" i="0" u="none" strike="noStrike" dirty="0">
                <a:solidFill>
                  <a:srgbClr val="6C757D"/>
                </a:solidFill>
                <a:latin typeface="Noto Sans SC"/>
                <a:ea typeface="Noto Sans SC"/>
                <a:cs typeface="Noto Sans SC"/>
                <a:sym typeface="Noto Sans SC"/>
              </a:rPr>
              <a:t>。</a:t>
            </a:r>
            <a:endParaRPr lang="en-US" sz="1100" dirty="0"/>
          </a:p>
        </p:txBody>
      </p:sp>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762000" y="2603500"/>
            <a:ext cx="355600" cy="355600"/>
          </a:xfrm>
          <a:prstGeom prst="rect">
            <a:avLst/>
          </a:prstGeom>
        </p:spPr>
      </p:pic>
      <p:sp>
        <p:nvSpPr>
          <p:cNvPr id="7" name="AutoShape 7"/>
          <p:cNvSpPr/>
          <p:nvPr/>
        </p:nvSpPr>
        <p:spPr>
          <a:xfrm>
            <a:off x="1219200" y="25781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选择数据卡片</a:t>
            </a:r>
            <a:endParaRPr lang="en-US" sz="1100"/>
          </a:p>
        </p:txBody>
      </p:sp>
      <p:sp>
        <p:nvSpPr>
          <p:cNvPr id="8" name="AutoShape 8"/>
          <p:cNvSpPr/>
          <p:nvPr/>
        </p:nvSpPr>
        <p:spPr>
          <a:xfrm>
            <a:off x="1219200" y="29083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在列表中选择对应的实验室报备数据卡片，确保信息匹配。</a:t>
            </a:r>
            <a:endParaRPr lang="en-US" sz="1100"/>
          </a:p>
        </p:txBody>
      </p:sp>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762000" y="3556000"/>
            <a:ext cx="355600" cy="355600"/>
          </a:xfrm>
          <a:prstGeom prst="rect">
            <a:avLst/>
          </a:prstGeom>
        </p:spPr>
      </p:pic>
      <p:sp>
        <p:nvSpPr>
          <p:cNvPr id="10" name="AutoShape 10"/>
          <p:cNvSpPr/>
          <p:nvPr/>
        </p:nvSpPr>
        <p:spPr>
          <a:xfrm>
            <a:off x="1219200" y="35306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填写实际信息</a:t>
            </a:r>
            <a:endParaRPr lang="en-US" sz="1100"/>
          </a:p>
        </p:txBody>
      </p:sp>
      <p:sp>
        <p:nvSpPr>
          <p:cNvPr id="11" name="AutoShape 11"/>
          <p:cNvSpPr/>
          <p:nvPr/>
        </p:nvSpPr>
        <p:spPr>
          <a:xfrm>
            <a:off x="1219200" y="38608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如实填写实际回收的危废类型和重量，支持添加或删除类型。</a:t>
            </a:r>
            <a:endParaRPr lang="en-US" sz="1100"/>
          </a:p>
        </p:txBody>
      </p:sp>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762000" y="4508500"/>
            <a:ext cx="355600" cy="355600"/>
          </a:xfrm>
          <a:prstGeom prst="rect">
            <a:avLst/>
          </a:prstGeom>
        </p:spPr>
      </p:pic>
      <p:sp>
        <p:nvSpPr>
          <p:cNvPr id="13" name="AutoShape 13"/>
          <p:cNvSpPr/>
          <p:nvPr/>
        </p:nvSpPr>
        <p:spPr>
          <a:xfrm>
            <a:off x="1219200" y="44831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提交登记单</a:t>
            </a:r>
            <a:endParaRPr lang="en-US" sz="1100"/>
          </a:p>
        </p:txBody>
      </p:sp>
      <p:sp>
        <p:nvSpPr>
          <p:cNvPr id="14" name="AutoShape 14"/>
          <p:cNvSpPr/>
          <p:nvPr/>
        </p:nvSpPr>
        <p:spPr>
          <a:xfrm>
            <a:off x="1219200" y="48133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与回收人员确认数据无误后，提交登记单。</a:t>
            </a:r>
            <a:endParaRPr lang="en-US" sz="1100"/>
          </a:p>
        </p:txBody>
      </p:sp>
      <p:pic>
        <p:nvPicPr>
          <p:cNvPr id="15" name="Picture 15"/>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762000" y="5461000"/>
            <a:ext cx="355600" cy="355600"/>
          </a:xfrm>
          <a:prstGeom prst="rect">
            <a:avLst/>
          </a:prstGeom>
        </p:spPr>
      </p:pic>
      <p:sp>
        <p:nvSpPr>
          <p:cNvPr id="16" name="AutoShape 16"/>
          <p:cNvSpPr/>
          <p:nvPr/>
        </p:nvSpPr>
        <p:spPr>
          <a:xfrm>
            <a:off x="1219200" y="54356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签名确认</a:t>
            </a:r>
            <a:endParaRPr lang="en-US" sz="1100"/>
          </a:p>
        </p:txBody>
      </p:sp>
      <p:sp>
        <p:nvSpPr>
          <p:cNvPr id="17" name="AutoShape 17"/>
          <p:cNvSpPr/>
          <p:nvPr/>
        </p:nvSpPr>
        <p:spPr>
          <a:xfrm>
            <a:off x="1219200" y="57658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由回收人员在系统上进行电子签名，完成整个流程。</a:t>
            </a:r>
            <a:endParaRPr lang="en-US" sz="1100"/>
          </a:p>
        </p:txBody>
      </p:sp>
      <p:pic>
        <p:nvPicPr>
          <p:cNvPr id="20" name="Picture 6" descr="截屏2026-01-23 14.59.26"/>
          <p:cNvPicPr>
            <a:picLocks noChangeAspect="1" noChangeArrowheads="1"/>
          </p:cNvPicPr>
          <p:nvPr/>
        </p:nvPicPr>
        <p:blipFill rotWithShape="1">
          <a:blip r:embed="rId14">
            <a:extLst>
              <a:ext uri="{28A0092B-C50C-407E-A947-70E740481C1C}">
                <a14:useLocalDpi xmlns:a14="http://schemas.microsoft.com/office/drawing/2010/main" val="0"/>
              </a:ext>
            </a:extLst>
          </a:blip>
          <a:srcRect l="10693" t="6162" r="9259" b="6744"/>
          <a:stretch/>
        </p:blipFill>
        <p:spPr bwMode="auto">
          <a:xfrm>
            <a:off x="7826615" y="635000"/>
            <a:ext cx="2617235" cy="5562600"/>
          </a:xfrm>
          <a:prstGeom prst="rect">
            <a:avLst/>
          </a:prstGeom>
          <a:noFill/>
          <a:extLst>
            <a:ext uri="{909E8E84-426E-40DD-AFC4-6F175D3DCCD1}">
              <a14:hiddenFill xmlns:a14="http://schemas.microsoft.com/office/drawing/2010/main">
                <a:solidFill>
                  <a:srgbClr val="FFFFFF"/>
                </a:solidFill>
              </a14:hiddenFill>
            </a:ext>
          </a:extLst>
        </p:spPr>
      </p:pic>
      <p:sp>
        <p:nvSpPr>
          <p:cNvPr id="18" name="椭圆 17"/>
          <p:cNvSpPr/>
          <p:nvPr/>
        </p:nvSpPr>
        <p:spPr>
          <a:xfrm>
            <a:off x="7379003" y="5577114"/>
            <a:ext cx="3512458" cy="508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68437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594765" y="5334000"/>
            <a:ext cx="5765800" cy="965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7BFF"/>
                </a:solidFill>
                <a:latin typeface="Noto Sans SC"/>
                <a:ea typeface="Noto Sans SC"/>
                <a:cs typeface="Noto Sans SC"/>
                <a:sym typeface="Noto Sans SC"/>
              </a:rPr>
              <a:t>称重登记 - 操作步骤</a:t>
            </a:r>
            <a:endParaRPr lang="en-US" sz="1100"/>
          </a:p>
        </p:txBody>
      </p:sp>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62000" y="1651000"/>
            <a:ext cx="355600" cy="355600"/>
          </a:xfrm>
          <a:prstGeom prst="rect">
            <a:avLst/>
          </a:prstGeom>
        </p:spPr>
      </p:pic>
      <p:sp>
        <p:nvSpPr>
          <p:cNvPr id="4" name="AutoShape 4"/>
          <p:cNvSpPr/>
          <p:nvPr/>
        </p:nvSpPr>
        <p:spPr>
          <a:xfrm>
            <a:off x="1219200" y="16256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err="1">
                <a:solidFill>
                  <a:srgbClr val="212529"/>
                </a:solidFill>
                <a:latin typeface="Noto Sans SC"/>
                <a:ea typeface="Noto Sans SC"/>
                <a:cs typeface="Noto Sans SC"/>
                <a:sym typeface="Noto Sans SC"/>
              </a:rPr>
              <a:t>发起登记</a:t>
            </a:r>
            <a:endParaRPr lang="en-US" sz="1100" dirty="0"/>
          </a:p>
        </p:txBody>
      </p:sp>
      <p:sp>
        <p:nvSpPr>
          <p:cNvPr id="5" name="AutoShape 5"/>
          <p:cNvSpPr/>
          <p:nvPr/>
        </p:nvSpPr>
        <p:spPr>
          <a:xfrm>
            <a:off x="1219200" y="19558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dirty="0" err="1" smtClean="0">
                <a:solidFill>
                  <a:srgbClr val="6C757D"/>
                </a:solidFill>
                <a:latin typeface="Noto Sans SC"/>
                <a:ea typeface="Noto Sans SC"/>
                <a:cs typeface="Noto Sans SC"/>
                <a:sym typeface="Noto Sans SC"/>
              </a:rPr>
              <a:t>回收人员</a:t>
            </a:r>
            <a:r>
              <a:rPr lang="zh-CN" altLang="en-US" sz="1400" b="0" i="0" u="none" strike="noStrike" dirty="0" smtClean="0">
                <a:solidFill>
                  <a:srgbClr val="6C757D"/>
                </a:solidFill>
                <a:latin typeface="Noto Sans SC"/>
                <a:ea typeface="Noto Sans SC"/>
                <a:cs typeface="Noto Sans SC"/>
                <a:sym typeface="Noto Sans SC"/>
              </a:rPr>
              <a:t>回收时</a:t>
            </a:r>
            <a:r>
              <a:rPr lang="en-US" sz="1400" b="0" i="0" u="none" strike="noStrike" dirty="0" smtClean="0">
                <a:solidFill>
                  <a:srgbClr val="6C757D"/>
                </a:solidFill>
                <a:latin typeface="Noto Sans SC"/>
                <a:ea typeface="Noto Sans SC"/>
                <a:cs typeface="Noto Sans SC"/>
                <a:sym typeface="Noto Sans SC"/>
              </a:rPr>
              <a:t>，</a:t>
            </a:r>
            <a:r>
              <a:rPr lang="en-US" sz="1400" b="0" i="0" u="none" strike="noStrike" dirty="0" err="1">
                <a:solidFill>
                  <a:srgbClr val="6C757D"/>
                </a:solidFill>
                <a:latin typeface="Noto Sans SC"/>
                <a:ea typeface="Noto Sans SC"/>
                <a:cs typeface="Noto Sans SC"/>
                <a:sym typeface="Noto Sans SC"/>
              </a:rPr>
              <a:t>点击“登记称重”按钮，进入操作界面</a:t>
            </a:r>
            <a:r>
              <a:rPr lang="en-US" sz="1400" b="0" i="0" u="none" strike="noStrike" dirty="0">
                <a:solidFill>
                  <a:srgbClr val="6C757D"/>
                </a:solidFill>
                <a:latin typeface="Noto Sans SC"/>
                <a:ea typeface="Noto Sans SC"/>
                <a:cs typeface="Noto Sans SC"/>
                <a:sym typeface="Noto Sans SC"/>
              </a:rPr>
              <a:t>。</a:t>
            </a:r>
            <a:endParaRPr lang="en-US" sz="1100" dirty="0"/>
          </a:p>
        </p:txBody>
      </p:sp>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762000" y="2603500"/>
            <a:ext cx="355600" cy="355600"/>
          </a:xfrm>
          <a:prstGeom prst="rect">
            <a:avLst/>
          </a:prstGeom>
        </p:spPr>
      </p:pic>
      <p:sp>
        <p:nvSpPr>
          <p:cNvPr id="7" name="AutoShape 7"/>
          <p:cNvSpPr/>
          <p:nvPr/>
        </p:nvSpPr>
        <p:spPr>
          <a:xfrm>
            <a:off x="1219200" y="25781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选择数据卡片</a:t>
            </a:r>
            <a:endParaRPr lang="en-US" sz="1100"/>
          </a:p>
        </p:txBody>
      </p:sp>
      <p:sp>
        <p:nvSpPr>
          <p:cNvPr id="8" name="AutoShape 8"/>
          <p:cNvSpPr/>
          <p:nvPr/>
        </p:nvSpPr>
        <p:spPr>
          <a:xfrm>
            <a:off x="1219200" y="29083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在列表中选择对应的实验室报备数据卡片，确保信息匹配。</a:t>
            </a:r>
            <a:endParaRPr lang="en-US" sz="1100"/>
          </a:p>
        </p:txBody>
      </p:sp>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762000" y="3556000"/>
            <a:ext cx="355600" cy="355600"/>
          </a:xfrm>
          <a:prstGeom prst="rect">
            <a:avLst/>
          </a:prstGeom>
        </p:spPr>
      </p:pic>
      <p:sp>
        <p:nvSpPr>
          <p:cNvPr id="10" name="AutoShape 10"/>
          <p:cNvSpPr/>
          <p:nvPr/>
        </p:nvSpPr>
        <p:spPr>
          <a:xfrm>
            <a:off x="1219200" y="35306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填写实际信息</a:t>
            </a:r>
            <a:endParaRPr lang="en-US" sz="1100"/>
          </a:p>
        </p:txBody>
      </p:sp>
      <p:sp>
        <p:nvSpPr>
          <p:cNvPr id="11" name="AutoShape 11"/>
          <p:cNvSpPr/>
          <p:nvPr/>
        </p:nvSpPr>
        <p:spPr>
          <a:xfrm>
            <a:off x="1219200" y="38608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如实填写实际回收的危废类型和重量，支持添加或删除类型。</a:t>
            </a:r>
            <a:endParaRPr lang="en-US" sz="1100"/>
          </a:p>
        </p:txBody>
      </p:sp>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762000" y="4508500"/>
            <a:ext cx="355600" cy="355600"/>
          </a:xfrm>
          <a:prstGeom prst="rect">
            <a:avLst/>
          </a:prstGeom>
        </p:spPr>
      </p:pic>
      <p:sp>
        <p:nvSpPr>
          <p:cNvPr id="13" name="AutoShape 13"/>
          <p:cNvSpPr/>
          <p:nvPr/>
        </p:nvSpPr>
        <p:spPr>
          <a:xfrm>
            <a:off x="1219200" y="44831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提交登记单</a:t>
            </a:r>
            <a:endParaRPr lang="en-US" sz="1100"/>
          </a:p>
        </p:txBody>
      </p:sp>
      <p:sp>
        <p:nvSpPr>
          <p:cNvPr id="14" name="AutoShape 14"/>
          <p:cNvSpPr/>
          <p:nvPr/>
        </p:nvSpPr>
        <p:spPr>
          <a:xfrm>
            <a:off x="1219200" y="48133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与回收人员确认数据无误后，提交登记单。</a:t>
            </a:r>
            <a:endParaRPr lang="en-US" sz="1100"/>
          </a:p>
        </p:txBody>
      </p:sp>
      <p:pic>
        <p:nvPicPr>
          <p:cNvPr id="15" name="Picture 15"/>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762000" y="5461000"/>
            <a:ext cx="355600" cy="355600"/>
          </a:xfrm>
          <a:prstGeom prst="rect">
            <a:avLst/>
          </a:prstGeom>
        </p:spPr>
      </p:pic>
      <p:sp>
        <p:nvSpPr>
          <p:cNvPr id="16" name="AutoShape 16"/>
          <p:cNvSpPr/>
          <p:nvPr/>
        </p:nvSpPr>
        <p:spPr>
          <a:xfrm>
            <a:off x="1219200" y="5435600"/>
            <a:ext cx="4826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签名确认</a:t>
            </a:r>
            <a:endParaRPr lang="en-US" sz="1100"/>
          </a:p>
        </p:txBody>
      </p:sp>
      <p:sp>
        <p:nvSpPr>
          <p:cNvPr id="17" name="AutoShape 17"/>
          <p:cNvSpPr/>
          <p:nvPr/>
        </p:nvSpPr>
        <p:spPr>
          <a:xfrm>
            <a:off x="1219200" y="57658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由回收人员在系统上进行电子签名，完成整个流程。</a:t>
            </a:r>
            <a:endParaRPr lang="en-US" sz="1100"/>
          </a:p>
        </p:txBody>
      </p:sp>
      <p:pic>
        <p:nvPicPr>
          <p:cNvPr id="6146" name="Picture 2" descr="截屏2026-01-23 15.04.08"/>
          <p:cNvPicPr>
            <a:picLocks noChangeAspect="1" noChangeArrowheads="1"/>
          </p:cNvPicPr>
          <p:nvPr/>
        </p:nvPicPr>
        <p:blipFill rotWithShape="1">
          <a:blip r:embed="rId14">
            <a:extLst>
              <a:ext uri="{28A0092B-C50C-407E-A947-70E740481C1C}">
                <a14:useLocalDpi xmlns:a14="http://schemas.microsoft.com/office/drawing/2010/main" val="0"/>
              </a:ext>
            </a:extLst>
          </a:blip>
          <a:srcRect l="5072" t="10556" r="5800" b="12735"/>
          <a:stretch/>
        </p:blipFill>
        <p:spPr bwMode="auto">
          <a:xfrm>
            <a:off x="6360565" y="910697"/>
            <a:ext cx="5420447" cy="2587826"/>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6669635" y="3941477"/>
            <a:ext cx="1710725" cy="307777"/>
          </a:xfrm>
          <a:prstGeom prst="rect">
            <a:avLst/>
          </a:prstGeom>
        </p:spPr>
        <p:txBody>
          <a:bodyPr wrap="none">
            <a:spAutoFit/>
          </a:bodyPr>
          <a:lstStyle/>
          <a:p>
            <a:r>
              <a:rPr lang="zh-CN" altLang="en-US" b="1" dirty="0">
                <a:latin typeface="Roboto"/>
              </a:rPr>
              <a:t>登记特殊场景</a:t>
            </a:r>
            <a:r>
              <a:rPr lang="zh-CN" altLang="en-US" b="1" dirty="0" smtClean="0">
                <a:latin typeface="Roboto"/>
              </a:rPr>
              <a:t>说明</a:t>
            </a:r>
            <a:r>
              <a:rPr lang="en-US" altLang="zh-CN" b="1" dirty="0" smtClean="0">
                <a:latin typeface="Roboto"/>
              </a:rPr>
              <a:t>:</a:t>
            </a:r>
            <a:endParaRPr lang="zh-CN" altLang="en-US" dirty="0"/>
          </a:p>
        </p:txBody>
      </p:sp>
      <p:sp>
        <p:nvSpPr>
          <p:cNvPr id="20" name="Rectangle 3"/>
          <p:cNvSpPr>
            <a:spLocks noChangeArrowheads="1"/>
          </p:cNvSpPr>
          <p:nvPr/>
        </p:nvSpPr>
        <p:spPr bwMode="auto">
          <a:xfrm>
            <a:off x="6669635" y="4281911"/>
            <a:ext cx="5290136" cy="1938992"/>
          </a:xfrm>
          <a:prstGeom prst="rect">
            <a:avLst/>
          </a:prstGeom>
          <a:solidFill>
            <a:srgbClr val="F5F5F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b="1" i="0" u="none" strike="noStrike" cap="none" normalizeH="0" baseline="0" dirty="0" smtClean="0">
                <a:ln>
                  <a:noFill/>
                </a:ln>
                <a:solidFill>
                  <a:srgbClr val="36464E"/>
                </a:solidFill>
                <a:effectLst/>
                <a:latin typeface="微软雅黑" panose="020B0503020204020204" pitchFamily="34" charset="-122"/>
                <a:ea typeface="微软雅黑" panose="020B0503020204020204" pitchFamily="34" charset="-122"/>
              </a:rPr>
              <a:t>考虑到某些大型科研实验室可能存在多报备人的情况，系统在同一次的回收过程中，仅执行一次回收工作，该实验室的登记人员可点击任意一条报备数据进入登记回收流程，请在本条称重登记单中填写该实验室全部称重数据（因回收人员去实验室仅去一次），当该条称重登记单提交后，该实验室内本次回收周期内的全部报备单会变更为“已回收”状态。 </a:t>
            </a:r>
            <a:endParaRPr kumimoji="0" lang="zh-CN" altLang="zh-CN"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64144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3" name="AutoShape 3"/>
          <p:cNvSpPr/>
          <p:nvPr/>
        </p:nvSpPr>
        <p:spPr>
          <a:xfrm>
            <a:off x="762000" y="2413000"/>
            <a:ext cx="10668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007BFF"/>
                </a:solidFill>
                <a:latin typeface="Noto Sans SC"/>
                <a:ea typeface="Noto Sans SC"/>
                <a:cs typeface="Noto Sans SC"/>
                <a:sym typeface="Noto Sans SC"/>
              </a:rPr>
              <a:t>05 历史记录查看</a:t>
            </a:r>
            <a:endParaRPr lang="en-US" sz="1100"/>
          </a:p>
        </p:txBody>
      </p:sp>
      <p:cxnSp>
        <p:nvCxnSpPr>
          <p:cNvPr id="4" name="Connector 4"/>
          <p:cNvCxnSpPr/>
          <p:nvPr/>
        </p:nvCxnSpPr>
        <p:spPr>
          <a:xfrm rot="-34376">
            <a:off x="5461032" y="3232150"/>
            <a:ext cx="1270000" cy="12700"/>
          </a:xfrm>
          <a:prstGeom prst="straightConnector1">
            <a:avLst/>
          </a:prstGeom>
          <a:solidFill>
            <a:srgbClr val="DEE0E3">
              <a:alpha val="100000"/>
            </a:srgbClr>
          </a:solidFill>
          <a:ln w="25400" cap="flat" cmpd="sng">
            <a:solidFill>
              <a:srgbClr val="007BFF">
                <a:alpha val="100000"/>
              </a:srgbClr>
            </a:solidFill>
            <a:prstDash val="solid"/>
            <a:round/>
            <a:headEnd type="none" w="lg" len="lg"/>
            <a:tailEnd type="none" w="lg" len="lg"/>
          </a:ln>
        </p:spPr>
      </p:cxnSp>
      <p:sp>
        <p:nvSpPr>
          <p:cNvPr id="5" name="AutoShape 5"/>
          <p:cNvSpPr/>
          <p:nvPr/>
        </p:nvSpPr>
        <p:spPr>
          <a:xfrm>
            <a:off x="762000" y="3429000"/>
            <a:ext cx="10668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a:solidFill>
                  <a:srgbClr val="6C757D"/>
                </a:solidFill>
                <a:latin typeface="Noto Sans SC"/>
                <a:ea typeface="Noto Sans SC"/>
                <a:cs typeface="Noto Sans SC"/>
                <a:sym typeface="Noto Sans SC"/>
              </a:rPr>
              <a:t>本章将介绍如何查看您的历史报备记录和称重登记单</a:t>
            </a:r>
            <a:endParaRPr lang="en-US" sz="110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8" name="矩形 17"/>
          <p:cNvSpPr/>
          <p:nvPr/>
        </p:nvSpPr>
        <p:spPr>
          <a:xfrm>
            <a:off x="972297" y="1790700"/>
            <a:ext cx="4797132" cy="2286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a:solidFill>
                  <a:srgbClr val="007BFF"/>
                </a:solidFill>
                <a:latin typeface="Noto Sans SC"/>
                <a:ea typeface="Noto Sans SC"/>
                <a:cs typeface="Noto Sans SC"/>
                <a:sym typeface="Noto Sans SC"/>
              </a:rPr>
              <a:t>历史记录查看</a:t>
            </a:r>
            <a:r>
              <a:rPr lang="en-US" sz="3200" b="1" i="0" u="none" strike="noStrike" dirty="0">
                <a:solidFill>
                  <a:srgbClr val="007BFF"/>
                </a:solidFill>
                <a:latin typeface="Noto Sans SC"/>
                <a:ea typeface="Noto Sans SC"/>
                <a:cs typeface="Noto Sans SC"/>
                <a:sym typeface="Noto Sans SC"/>
              </a:rPr>
              <a:t> - </a:t>
            </a:r>
            <a:r>
              <a:rPr lang="en-US" sz="3200" b="1" i="0" u="none" strike="noStrike" dirty="0" err="1">
                <a:solidFill>
                  <a:srgbClr val="007BFF"/>
                </a:solidFill>
                <a:latin typeface="Noto Sans SC"/>
                <a:ea typeface="Noto Sans SC"/>
                <a:cs typeface="Noto Sans SC"/>
                <a:sym typeface="Noto Sans SC"/>
              </a:rPr>
              <a:t>操作说明</a:t>
            </a:r>
            <a:endParaRPr lang="en-US" sz="1100" dirty="0"/>
          </a:p>
        </p:txBody>
      </p:sp>
      <p:sp>
        <p:nvSpPr>
          <p:cNvPr id="3" name="AutoShape 3"/>
          <p:cNvSpPr/>
          <p:nvPr/>
        </p:nvSpPr>
        <p:spPr>
          <a:xfrm>
            <a:off x="762000" y="1651000"/>
            <a:ext cx="5080000" cy="4318000"/>
          </a:xfrm>
          <a:prstGeom prst="roundRect">
            <a:avLst>
              <a:gd name="adj" fmla="val 2941"/>
            </a:avLst>
          </a:prstGeom>
          <a:solidFill>
            <a:srgbClr val="FFFFFF">
              <a:alpha val="90000"/>
            </a:srgbClr>
          </a:solidFill>
          <a:ln w="12700" cap="flat" cmpd="sng">
            <a:solidFill>
              <a:srgbClr val="007BFF">
                <a:alpha val="20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66800" y="1955800"/>
            <a:ext cx="355600" cy="355600"/>
          </a:xfrm>
          <a:prstGeom prst="rect">
            <a:avLst/>
          </a:prstGeom>
        </p:spPr>
      </p:pic>
      <p:sp>
        <p:nvSpPr>
          <p:cNvPr id="5" name="AutoShape 5"/>
          <p:cNvSpPr/>
          <p:nvPr/>
        </p:nvSpPr>
        <p:spPr>
          <a:xfrm>
            <a:off x="1524000" y="19304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查看汇总数据</a:t>
            </a:r>
            <a:endParaRPr lang="en-US" sz="1100"/>
          </a:p>
        </p:txBody>
      </p:sp>
      <p:sp>
        <p:nvSpPr>
          <p:cNvPr id="6" name="AutoShape 6"/>
          <p:cNvSpPr/>
          <p:nvPr/>
        </p:nvSpPr>
        <p:spPr>
          <a:xfrm>
            <a:off x="1524000" y="23114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点击“历史记录”按钮，系统将展示您的所有报备记录和称重登记单数据。</a:t>
            </a:r>
            <a:endParaRPr lang="en-US" sz="1100"/>
          </a:p>
        </p:txBody>
      </p:sp>
      <p:cxnSp>
        <p:nvCxnSpPr>
          <p:cNvPr id="7" name="Connector 7"/>
          <p:cNvCxnSpPr/>
          <p:nvPr/>
        </p:nvCxnSpPr>
        <p:spPr>
          <a:xfrm rot="-9766">
            <a:off x="1066809" y="2914650"/>
            <a:ext cx="4470400" cy="12700"/>
          </a:xfrm>
          <a:prstGeom prst="straightConnector1">
            <a:avLst/>
          </a:prstGeom>
          <a:solidFill>
            <a:srgbClr val="DEE0E3">
              <a:alpha val="100000"/>
            </a:srgbClr>
          </a:solidFill>
          <a:ln w="12700" cap="flat" cmpd="sng">
            <a:solidFill>
              <a:srgbClr val="000000">
                <a:alpha val="5000"/>
              </a:srgbClr>
            </a:solidFill>
            <a:prstDash val="solid"/>
            <a:round/>
            <a:headEnd type="none" w="med" len="med"/>
            <a:tailEnd type="none" w="med" len="med"/>
          </a:ln>
        </p:spPr>
      </p:cxn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66800" y="3098800"/>
            <a:ext cx="355600" cy="355600"/>
          </a:xfrm>
          <a:prstGeom prst="rect">
            <a:avLst/>
          </a:prstGeom>
        </p:spPr>
      </p:pic>
      <p:sp>
        <p:nvSpPr>
          <p:cNvPr id="9" name="AutoShape 9"/>
          <p:cNvSpPr/>
          <p:nvPr/>
        </p:nvSpPr>
        <p:spPr>
          <a:xfrm>
            <a:off x="1524000" y="30734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筛选特定数据</a:t>
            </a:r>
            <a:endParaRPr lang="en-US" sz="1100"/>
          </a:p>
        </p:txBody>
      </p:sp>
      <p:sp>
        <p:nvSpPr>
          <p:cNvPr id="10" name="AutoShape 10"/>
          <p:cNvSpPr/>
          <p:nvPr/>
        </p:nvSpPr>
        <p:spPr>
          <a:xfrm>
            <a:off x="1524000" y="34544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默认显示所有实验室汇总数据，您可通过筛选功能，快速定位特定实验室的记录。</a:t>
            </a:r>
            <a:endParaRPr lang="en-US" sz="1100"/>
          </a:p>
        </p:txBody>
      </p:sp>
      <p:cxnSp>
        <p:nvCxnSpPr>
          <p:cNvPr id="11" name="Connector 11"/>
          <p:cNvCxnSpPr/>
          <p:nvPr/>
        </p:nvCxnSpPr>
        <p:spPr>
          <a:xfrm rot="-9766">
            <a:off x="1066809" y="4057650"/>
            <a:ext cx="4470400" cy="12700"/>
          </a:xfrm>
          <a:prstGeom prst="straightConnector1">
            <a:avLst/>
          </a:prstGeom>
          <a:solidFill>
            <a:srgbClr val="DEE0E3">
              <a:alpha val="100000"/>
            </a:srgbClr>
          </a:solidFill>
          <a:ln w="12700" cap="flat" cmpd="sng">
            <a:solidFill>
              <a:srgbClr val="000000">
                <a:alpha val="5000"/>
              </a:srgbClr>
            </a:solidFill>
            <a:prstDash val="solid"/>
            <a:round/>
            <a:headEnd type="none" w="med" len="med"/>
            <a:tailEnd type="none" w="med" len="med"/>
          </a:ln>
        </p:spPr>
      </p:cxn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66800" y="4241800"/>
            <a:ext cx="355600" cy="355600"/>
          </a:xfrm>
          <a:prstGeom prst="rect">
            <a:avLst/>
          </a:prstGeom>
        </p:spPr>
      </p:pic>
      <p:sp>
        <p:nvSpPr>
          <p:cNvPr id="13" name="AutoShape 13"/>
          <p:cNvSpPr/>
          <p:nvPr/>
        </p:nvSpPr>
        <p:spPr>
          <a:xfrm>
            <a:off x="1524000" y="42164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查看详细详情</a:t>
            </a:r>
            <a:endParaRPr lang="en-US" sz="1100"/>
          </a:p>
        </p:txBody>
      </p:sp>
      <p:sp>
        <p:nvSpPr>
          <p:cNvPr id="14" name="AutoShape 14"/>
          <p:cNvSpPr/>
          <p:nvPr/>
        </p:nvSpPr>
        <p:spPr>
          <a:xfrm>
            <a:off x="1524000" y="45974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dirty="0" err="1">
                <a:solidFill>
                  <a:srgbClr val="6C757D"/>
                </a:solidFill>
                <a:latin typeface="Noto Sans SC"/>
                <a:ea typeface="Noto Sans SC"/>
                <a:cs typeface="Noto Sans SC"/>
                <a:sym typeface="Noto Sans SC"/>
              </a:rPr>
              <a:t>点击具体的记录卡片，即可展开查看完整的报备单详情和对应的称重登记单</a:t>
            </a:r>
            <a:r>
              <a:rPr lang="en-US" sz="1400" b="0" i="0" u="none" strike="noStrike" dirty="0">
                <a:solidFill>
                  <a:srgbClr val="6C757D"/>
                </a:solidFill>
                <a:latin typeface="Noto Sans SC"/>
                <a:ea typeface="Noto Sans SC"/>
                <a:cs typeface="Noto Sans SC"/>
                <a:sym typeface="Noto Sans SC"/>
              </a:rPr>
              <a:t>。</a:t>
            </a:r>
            <a:endParaRPr lang="en-US" sz="1100" dirty="0"/>
          </a:p>
        </p:txBody>
      </p:sp>
      <p:pic>
        <p:nvPicPr>
          <p:cNvPr id="11266" name="Picture 2" descr="截屏2026-01-23 15.22.36"/>
          <p:cNvPicPr>
            <a:picLocks noChangeAspect="1" noChangeArrowheads="1"/>
          </p:cNvPicPr>
          <p:nvPr/>
        </p:nvPicPr>
        <p:blipFill rotWithShape="1">
          <a:blip r:embed="rId10">
            <a:extLst>
              <a:ext uri="{28A0092B-C50C-407E-A947-70E740481C1C}">
                <a14:useLocalDpi xmlns:a14="http://schemas.microsoft.com/office/drawing/2010/main" val="0"/>
              </a:ext>
            </a:extLst>
          </a:blip>
          <a:srcRect l="9634" t="6057" r="8987" b="6848"/>
          <a:stretch/>
        </p:blipFill>
        <p:spPr bwMode="auto">
          <a:xfrm>
            <a:off x="7204236" y="181428"/>
            <a:ext cx="3131126" cy="654594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6" name="矩形 15"/>
          <p:cNvSpPr/>
          <p:nvPr/>
        </p:nvSpPr>
        <p:spPr>
          <a:xfrm>
            <a:off x="964898" y="4241800"/>
            <a:ext cx="4572321" cy="965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a:solidFill>
                  <a:srgbClr val="007BFF"/>
                </a:solidFill>
                <a:latin typeface="Noto Sans SC"/>
                <a:ea typeface="Noto Sans SC"/>
                <a:cs typeface="Noto Sans SC"/>
                <a:sym typeface="Noto Sans SC"/>
              </a:rPr>
              <a:t>历史记录查看</a:t>
            </a:r>
            <a:r>
              <a:rPr lang="en-US" sz="3200" b="1" i="0" u="none" strike="noStrike" dirty="0">
                <a:solidFill>
                  <a:srgbClr val="007BFF"/>
                </a:solidFill>
                <a:latin typeface="Noto Sans SC"/>
                <a:ea typeface="Noto Sans SC"/>
                <a:cs typeface="Noto Sans SC"/>
                <a:sym typeface="Noto Sans SC"/>
              </a:rPr>
              <a:t> - </a:t>
            </a:r>
            <a:r>
              <a:rPr lang="en-US" sz="3200" b="1" i="0" u="none" strike="noStrike" dirty="0" err="1">
                <a:solidFill>
                  <a:srgbClr val="007BFF"/>
                </a:solidFill>
                <a:latin typeface="Noto Sans SC"/>
                <a:ea typeface="Noto Sans SC"/>
                <a:cs typeface="Noto Sans SC"/>
                <a:sym typeface="Noto Sans SC"/>
              </a:rPr>
              <a:t>操作说明</a:t>
            </a:r>
            <a:endParaRPr lang="en-US" sz="1100" dirty="0"/>
          </a:p>
        </p:txBody>
      </p:sp>
      <p:sp>
        <p:nvSpPr>
          <p:cNvPr id="3" name="AutoShape 3"/>
          <p:cNvSpPr/>
          <p:nvPr/>
        </p:nvSpPr>
        <p:spPr>
          <a:xfrm>
            <a:off x="762000" y="1651000"/>
            <a:ext cx="5080000" cy="4318000"/>
          </a:xfrm>
          <a:prstGeom prst="roundRect">
            <a:avLst>
              <a:gd name="adj" fmla="val 2941"/>
            </a:avLst>
          </a:prstGeom>
          <a:solidFill>
            <a:srgbClr val="FFFFFF">
              <a:alpha val="90000"/>
            </a:srgbClr>
          </a:solidFill>
          <a:ln w="12700" cap="flat" cmpd="sng">
            <a:solidFill>
              <a:srgbClr val="007BFF">
                <a:alpha val="20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66800" y="1955800"/>
            <a:ext cx="355600" cy="355600"/>
          </a:xfrm>
          <a:prstGeom prst="rect">
            <a:avLst/>
          </a:prstGeom>
        </p:spPr>
      </p:pic>
      <p:sp>
        <p:nvSpPr>
          <p:cNvPr id="5" name="AutoShape 5"/>
          <p:cNvSpPr/>
          <p:nvPr/>
        </p:nvSpPr>
        <p:spPr>
          <a:xfrm>
            <a:off x="1524000" y="19304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查看汇总数据</a:t>
            </a:r>
            <a:endParaRPr lang="en-US" sz="1100"/>
          </a:p>
        </p:txBody>
      </p:sp>
      <p:sp>
        <p:nvSpPr>
          <p:cNvPr id="6" name="AutoShape 6"/>
          <p:cNvSpPr/>
          <p:nvPr/>
        </p:nvSpPr>
        <p:spPr>
          <a:xfrm>
            <a:off x="1524000" y="23114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点击“历史记录”按钮，系统将展示您的所有报备记录和称重登记单数据。</a:t>
            </a:r>
            <a:endParaRPr lang="en-US" sz="1100"/>
          </a:p>
        </p:txBody>
      </p:sp>
      <p:cxnSp>
        <p:nvCxnSpPr>
          <p:cNvPr id="7" name="Connector 7"/>
          <p:cNvCxnSpPr/>
          <p:nvPr/>
        </p:nvCxnSpPr>
        <p:spPr>
          <a:xfrm rot="-9766">
            <a:off x="1066809" y="2914650"/>
            <a:ext cx="4470400" cy="12700"/>
          </a:xfrm>
          <a:prstGeom prst="straightConnector1">
            <a:avLst/>
          </a:prstGeom>
          <a:solidFill>
            <a:srgbClr val="DEE0E3">
              <a:alpha val="100000"/>
            </a:srgbClr>
          </a:solidFill>
          <a:ln w="12700" cap="flat" cmpd="sng">
            <a:solidFill>
              <a:srgbClr val="000000">
                <a:alpha val="5000"/>
              </a:srgbClr>
            </a:solidFill>
            <a:prstDash val="solid"/>
            <a:round/>
            <a:headEnd type="none" w="med" len="med"/>
            <a:tailEnd type="none" w="med" len="med"/>
          </a:ln>
        </p:spPr>
      </p:cxn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66800" y="3098800"/>
            <a:ext cx="355600" cy="355600"/>
          </a:xfrm>
          <a:prstGeom prst="rect">
            <a:avLst/>
          </a:prstGeom>
        </p:spPr>
      </p:pic>
      <p:sp>
        <p:nvSpPr>
          <p:cNvPr id="9" name="AutoShape 9"/>
          <p:cNvSpPr/>
          <p:nvPr/>
        </p:nvSpPr>
        <p:spPr>
          <a:xfrm>
            <a:off x="1524000" y="30734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筛选特定数据</a:t>
            </a:r>
            <a:endParaRPr lang="en-US" sz="1100"/>
          </a:p>
        </p:txBody>
      </p:sp>
      <p:sp>
        <p:nvSpPr>
          <p:cNvPr id="10" name="AutoShape 10"/>
          <p:cNvSpPr/>
          <p:nvPr/>
        </p:nvSpPr>
        <p:spPr>
          <a:xfrm>
            <a:off x="1524000" y="34544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默认显示所有实验室汇总数据，您可通过筛选功能，快速定位特定实验室的记录。</a:t>
            </a:r>
            <a:endParaRPr lang="en-US" sz="1100"/>
          </a:p>
        </p:txBody>
      </p:sp>
      <p:cxnSp>
        <p:nvCxnSpPr>
          <p:cNvPr id="11" name="Connector 11"/>
          <p:cNvCxnSpPr/>
          <p:nvPr/>
        </p:nvCxnSpPr>
        <p:spPr>
          <a:xfrm rot="-9766">
            <a:off x="1066809" y="4057650"/>
            <a:ext cx="4470400" cy="12700"/>
          </a:xfrm>
          <a:prstGeom prst="straightConnector1">
            <a:avLst/>
          </a:prstGeom>
          <a:solidFill>
            <a:srgbClr val="DEE0E3">
              <a:alpha val="100000"/>
            </a:srgbClr>
          </a:solidFill>
          <a:ln w="12700" cap="flat" cmpd="sng">
            <a:solidFill>
              <a:srgbClr val="000000">
                <a:alpha val="5000"/>
              </a:srgbClr>
            </a:solidFill>
            <a:prstDash val="solid"/>
            <a:round/>
            <a:headEnd type="none" w="med" len="med"/>
            <a:tailEnd type="none" w="med" len="med"/>
          </a:ln>
        </p:spPr>
      </p:cxn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66800" y="4241800"/>
            <a:ext cx="355600" cy="355600"/>
          </a:xfrm>
          <a:prstGeom prst="rect">
            <a:avLst/>
          </a:prstGeom>
        </p:spPr>
      </p:pic>
      <p:sp>
        <p:nvSpPr>
          <p:cNvPr id="13" name="AutoShape 13"/>
          <p:cNvSpPr/>
          <p:nvPr/>
        </p:nvSpPr>
        <p:spPr>
          <a:xfrm>
            <a:off x="1524000" y="42164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12529"/>
                </a:solidFill>
                <a:latin typeface="Noto Sans SC"/>
                <a:ea typeface="Noto Sans SC"/>
                <a:cs typeface="Noto Sans SC"/>
                <a:sym typeface="Noto Sans SC"/>
              </a:rPr>
              <a:t>查看详细详情</a:t>
            </a:r>
            <a:endParaRPr lang="en-US" sz="1100"/>
          </a:p>
        </p:txBody>
      </p:sp>
      <p:sp>
        <p:nvSpPr>
          <p:cNvPr id="14" name="AutoShape 14"/>
          <p:cNvSpPr/>
          <p:nvPr/>
        </p:nvSpPr>
        <p:spPr>
          <a:xfrm>
            <a:off x="1524000" y="45974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dirty="0" err="1">
                <a:solidFill>
                  <a:srgbClr val="6C757D"/>
                </a:solidFill>
                <a:latin typeface="Noto Sans SC"/>
                <a:ea typeface="Noto Sans SC"/>
                <a:cs typeface="Noto Sans SC"/>
                <a:sym typeface="Noto Sans SC"/>
              </a:rPr>
              <a:t>点击具体的记录卡片，即可展开查看完整的报备单详情和对应的称重登记单</a:t>
            </a:r>
            <a:r>
              <a:rPr lang="en-US" sz="1400" b="0" i="0" u="none" strike="noStrike" dirty="0">
                <a:solidFill>
                  <a:srgbClr val="6C757D"/>
                </a:solidFill>
                <a:latin typeface="Noto Sans SC"/>
                <a:ea typeface="Noto Sans SC"/>
                <a:cs typeface="Noto Sans SC"/>
                <a:sym typeface="Noto Sans SC"/>
              </a:rPr>
              <a:t>。</a:t>
            </a:r>
            <a:endParaRPr lang="en-US" sz="1100" dirty="0"/>
          </a:p>
        </p:txBody>
      </p:sp>
      <p:pic>
        <p:nvPicPr>
          <p:cNvPr id="12290" name="Picture 2" descr="截屏2026-01-23 15.23.44"/>
          <p:cNvPicPr>
            <a:picLocks noChangeAspect="1" noChangeArrowheads="1"/>
          </p:cNvPicPr>
          <p:nvPr/>
        </p:nvPicPr>
        <p:blipFill rotWithShape="1">
          <a:blip r:embed="rId10">
            <a:extLst>
              <a:ext uri="{28A0092B-C50C-407E-A947-70E740481C1C}">
                <a14:useLocalDpi xmlns:a14="http://schemas.microsoft.com/office/drawing/2010/main" val="0"/>
              </a:ext>
            </a:extLst>
          </a:blip>
          <a:srcRect l="9635" t="6337" r="10625" b="6708"/>
          <a:stretch/>
        </p:blipFill>
        <p:spPr bwMode="auto">
          <a:xfrm>
            <a:off x="6096000" y="522513"/>
            <a:ext cx="2752768" cy="5863773"/>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截屏2026-01-23 15.10.41"/>
          <p:cNvPicPr>
            <a:picLocks noChangeAspect="1" noChangeArrowheads="1"/>
          </p:cNvPicPr>
          <p:nvPr/>
        </p:nvPicPr>
        <p:blipFill rotWithShape="1">
          <a:blip r:embed="rId11">
            <a:extLst>
              <a:ext uri="{28A0092B-C50C-407E-A947-70E740481C1C}">
                <a14:useLocalDpi xmlns:a14="http://schemas.microsoft.com/office/drawing/2010/main" val="0"/>
              </a:ext>
            </a:extLst>
          </a:blip>
          <a:srcRect l="9363" t="5777" r="9532" b="6429"/>
          <a:stretch/>
        </p:blipFill>
        <p:spPr bwMode="auto">
          <a:xfrm>
            <a:off x="9102768" y="521886"/>
            <a:ext cx="2773451" cy="586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9471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a:solidFill>
                  <a:srgbClr val="007BFF"/>
                </a:solidFill>
                <a:latin typeface="Noto Sans SC"/>
                <a:ea typeface="Noto Sans SC"/>
                <a:cs typeface="Noto Sans SC"/>
                <a:sym typeface="Noto Sans SC"/>
              </a:rPr>
              <a:t>目录</a:t>
            </a:r>
            <a:endParaRPr lang="en-US" sz="1100" dirty="0"/>
          </a:p>
        </p:txBody>
      </p:sp>
      <p:sp>
        <p:nvSpPr>
          <p:cNvPr id="3" name="AutoShape 3"/>
          <p:cNvSpPr/>
          <p:nvPr/>
        </p:nvSpPr>
        <p:spPr>
          <a:xfrm>
            <a:off x="762000" y="1778000"/>
            <a:ext cx="5080000" cy="1270000"/>
          </a:xfrm>
          <a:prstGeom prst="roundRect">
            <a:avLst>
              <a:gd name="adj" fmla="val 10000"/>
            </a:avLst>
          </a:prstGeom>
          <a:solidFill>
            <a:srgbClr val="FFFFFF">
              <a:alpha val="90000"/>
            </a:srgbClr>
          </a:solidFill>
          <a:ln w="25400" cap="flat" cmpd="sng">
            <a:noFill/>
            <a:prstDash val="solid"/>
            <a:round/>
          </a:ln>
          <a:effectLst>
            <a:outerShdw blurRad="127000" dist="50800" dir="27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2095500"/>
            <a:ext cx="635000" cy="635000"/>
          </a:xfrm>
          <a:prstGeom prst="rect">
            <a:avLst/>
          </a:prstGeom>
        </p:spPr>
      </p:pic>
      <p:sp>
        <p:nvSpPr>
          <p:cNvPr id="5" name="AutoShape 5"/>
          <p:cNvSpPr/>
          <p:nvPr/>
        </p:nvSpPr>
        <p:spPr>
          <a:xfrm>
            <a:off x="1778000" y="1968500"/>
            <a:ext cx="381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01 称重登记人员整体操作流程</a:t>
            </a:r>
            <a:endParaRPr lang="en-US" sz="1100"/>
          </a:p>
          <a:p>
            <a:pPr indent="0" algn="l">
              <a:lnSpc>
                <a:spcPct val="125000"/>
              </a:lnSpc>
            </a:pPr>
            <a:r>
              <a:rPr lang="en-US" sz="1400" b="0" i="0" u="none" strike="noStrike">
                <a:solidFill>
                  <a:srgbClr val="6C757D"/>
                </a:solidFill>
                <a:latin typeface="Noto Sans SC"/>
                <a:ea typeface="Noto Sans SC"/>
                <a:cs typeface="Noto Sans SC"/>
                <a:sym typeface="Noto Sans SC"/>
              </a:rPr>
              <a:t>Overview of Operation Process</a:t>
            </a:r>
          </a:p>
        </p:txBody>
      </p:sp>
      <p:sp>
        <p:nvSpPr>
          <p:cNvPr id="6" name="AutoShape 6"/>
          <p:cNvSpPr/>
          <p:nvPr/>
        </p:nvSpPr>
        <p:spPr>
          <a:xfrm>
            <a:off x="6350000" y="1778000"/>
            <a:ext cx="5080000" cy="1270000"/>
          </a:xfrm>
          <a:prstGeom prst="roundRect">
            <a:avLst>
              <a:gd name="adj" fmla="val 10000"/>
            </a:avLst>
          </a:prstGeom>
          <a:solidFill>
            <a:srgbClr val="FFFFFF">
              <a:alpha val="90000"/>
            </a:srgbClr>
          </a:solidFill>
          <a:ln w="25400" cap="flat" cmpd="sng">
            <a:noFill/>
            <a:prstDash val="solid"/>
            <a:round/>
          </a:ln>
          <a:effectLst>
            <a:outerShdw blurRad="127000" dist="50800" dir="27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604000" y="2095500"/>
            <a:ext cx="635000" cy="635000"/>
          </a:xfrm>
          <a:prstGeom prst="rect">
            <a:avLst/>
          </a:prstGeom>
        </p:spPr>
      </p:pic>
      <p:sp>
        <p:nvSpPr>
          <p:cNvPr id="8" name="AutoShape 8"/>
          <p:cNvSpPr/>
          <p:nvPr/>
        </p:nvSpPr>
        <p:spPr>
          <a:xfrm>
            <a:off x="7366000" y="1968500"/>
            <a:ext cx="381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02 系统访问</a:t>
            </a:r>
            <a:endParaRPr lang="en-US" sz="1100"/>
          </a:p>
          <a:p>
            <a:pPr indent="0" algn="l">
              <a:lnSpc>
                <a:spcPct val="125000"/>
              </a:lnSpc>
            </a:pPr>
            <a:r>
              <a:rPr lang="en-US" sz="1400" b="0" i="0" u="none" strike="noStrike">
                <a:solidFill>
                  <a:srgbClr val="6C757D"/>
                </a:solidFill>
                <a:latin typeface="Noto Sans SC"/>
                <a:ea typeface="Noto Sans SC"/>
                <a:cs typeface="Noto Sans SC"/>
                <a:sym typeface="Noto Sans SC"/>
              </a:rPr>
              <a:t>System Access Guide</a:t>
            </a:r>
          </a:p>
        </p:txBody>
      </p:sp>
      <p:sp>
        <p:nvSpPr>
          <p:cNvPr id="9" name="AutoShape 9"/>
          <p:cNvSpPr/>
          <p:nvPr/>
        </p:nvSpPr>
        <p:spPr>
          <a:xfrm>
            <a:off x="762000" y="3302000"/>
            <a:ext cx="5080000" cy="1270000"/>
          </a:xfrm>
          <a:prstGeom prst="roundRect">
            <a:avLst>
              <a:gd name="adj" fmla="val 10000"/>
            </a:avLst>
          </a:prstGeom>
          <a:solidFill>
            <a:srgbClr val="FFFFFF">
              <a:alpha val="90000"/>
            </a:srgbClr>
          </a:solidFill>
          <a:ln w="25400" cap="flat" cmpd="sng">
            <a:noFill/>
            <a:prstDash val="solid"/>
            <a:round/>
          </a:ln>
          <a:effectLst>
            <a:outerShdw blurRad="127000" dist="50800" dir="27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3619500"/>
            <a:ext cx="635000" cy="635000"/>
          </a:xfrm>
          <a:prstGeom prst="rect">
            <a:avLst/>
          </a:prstGeom>
        </p:spPr>
      </p:pic>
      <p:sp>
        <p:nvSpPr>
          <p:cNvPr id="11" name="AutoShape 11"/>
          <p:cNvSpPr/>
          <p:nvPr/>
        </p:nvSpPr>
        <p:spPr>
          <a:xfrm>
            <a:off x="1778000" y="3492500"/>
            <a:ext cx="381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03 权限申请</a:t>
            </a:r>
            <a:endParaRPr lang="en-US" sz="1100"/>
          </a:p>
          <a:p>
            <a:pPr indent="0" algn="l">
              <a:lnSpc>
                <a:spcPct val="125000"/>
              </a:lnSpc>
            </a:pPr>
            <a:r>
              <a:rPr lang="en-US" sz="1400" b="0" i="0" u="none" strike="noStrike">
                <a:solidFill>
                  <a:srgbClr val="6C757D"/>
                </a:solidFill>
                <a:latin typeface="Noto Sans SC"/>
                <a:ea typeface="Noto Sans SC"/>
                <a:cs typeface="Noto Sans SC"/>
                <a:sym typeface="Noto Sans SC"/>
              </a:rPr>
              <a:t>Permission Application</a:t>
            </a:r>
          </a:p>
        </p:txBody>
      </p:sp>
      <p:sp>
        <p:nvSpPr>
          <p:cNvPr id="12" name="AutoShape 12"/>
          <p:cNvSpPr/>
          <p:nvPr/>
        </p:nvSpPr>
        <p:spPr>
          <a:xfrm>
            <a:off x="6350000" y="3302000"/>
            <a:ext cx="5080000" cy="1270000"/>
          </a:xfrm>
          <a:prstGeom prst="roundRect">
            <a:avLst>
              <a:gd name="adj" fmla="val 10000"/>
            </a:avLst>
          </a:prstGeom>
          <a:solidFill>
            <a:srgbClr val="FFFFFF">
              <a:alpha val="90000"/>
            </a:srgbClr>
          </a:solidFill>
          <a:ln w="25400" cap="flat" cmpd="sng">
            <a:noFill/>
            <a:prstDash val="solid"/>
            <a:round/>
          </a:ln>
          <a:effectLst>
            <a:outerShdw blurRad="127000" dist="50800" dir="27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604000" y="3619500"/>
            <a:ext cx="635000" cy="635000"/>
          </a:xfrm>
          <a:prstGeom prst="rect">
            <a:avLst/>
          </a:prstGeom>
        </p:spPr>
      </p:pic>
      <p:sp>
        <p:nvSpPr>
          <p:cNvPr id="14" name="AutoShape 14"/>
          <p:cNvSpPr/>
          <p:nvPr/>
        </p:nvSpPr>
        <p:spPr>
          <a:xfrm>
            <a:off x="7366000" y="3492500"/>
            <a:ext cx="381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04 称重登记</a:t>
            </a:r>
            <a:endParaRPr lang="en-US" sz="1100"/>
          </a:p>
          <a:p>
            <a:pPr indent="0" algn="l">
              <a:lnSpc>
                <a:spcPct val="125000"/>
              </a:lnSpc>
            </a:pPr>
            <a:r>
              <a:rPr lang="en-US" sz="1400" b="0" i="0" u="none" strike="noStrike">
                <a:solidFill>
                  <a:srgbClr val="6C757D"/>
                </a:solidFill>
                <a:latin typeface="Noto Sans SC"/>
                <a:ea typeface="Noto Sans SC"/>
                <a:cs typeface="Noto Sans SC"/>
                <a:sym typeface="Noto Sans SC"/>
              </a:rPr>
              <a:t>Weighing Registration</a:t>
            </a:r>
          </a:p>
        </p:txBody>
      </p:sp>
      <p:sp>
        <p:nvSpPr>
          <p:cNvPr id="15" name="AutoShape 15"/>
          <p:cNvSpPr/>
          <p:nvPr/>
        </p:nvSpPr>
        <p:spPr>
          <a:xfrm>
            <a:off x="762000" y="4826000"/>
            <a:ext cx="5080000" cy="1270000"/>
          </a:xfrm>
          <a:prstGeom prst="roundRect">
            <a:avLst>
              <a:gd name="adj" fmla="val 10000"/>
            </a:avLst>
          </a:prstGeom>
          <a:solidFill>
            <a:srgbClr val="FFFFFF">
              <a:alpha val="90000"/>
            </a:srgbClr>
          </a:solidFill>
          <a:ln w="25400" cap="flat" cmpd="sng">
            <a:noFill/>
            <a:prstDash val="solid"/>
            <a:round/>
          </a:ln>
          <a:effectLst>
            <a:outerShdw blurRad="127000" dist="50800" dir="27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1016000" y="5143500"/>
            <a:ext cx="635000" cy="635000"/>
          </a:xfrm>
          <a:prstGeom prst="rect">
            <a:avLst/>
          </a:prstGeom>
        </p:spPr>
      </p:pic>
      <p:sp>
        <p:nvSpPr>
          <p:cNvPr id="17" name="AutoShape 17"/>
          <p:cNvSpPr/>
          <p:nvPr/>
        </p:nvSpPr>
        <p:spPr>
          <a:xfrm>
            <a:off x="1778000" y="5016500"/>
            <a:ext cx="381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05 历史记录查看</a:t>
            </a:r>
            <a:endParaRPr lang="en-US" sz="1100"/>
          </a:p>
          <a:p>
            <a:pPr indent="0" algn="l">
              <a:lnSpc>
                <a:spcPct val="125000"/>
              </a:lnSpc>
            </a:pPr>
            <a:r>
              <a:rPr lang="en-US" sz="1400" b="0" i="0" u="none" strike="noStrike">
                <a:solidFill>
                  <a:srgbClr val="6C757D"/>
                </a:solidFill>
                <a:latin typeface="Noto Sans SC"/>
                <a:ea typeface="Noto Sans SC"/>
                <a:cs typeface="Noto Sans SC"/>
                <a:sym typeface="Noto Sans SC"/>
              </a:rPr>
              <a:t>History Records Inquiry</a:t>
            </a:r>
          </a:p>
        </p:txBody>
      </p:sp>
      <p:sp>
        <p:nvSpPr>
          <p:cNvPr id="18" name="AutoShape 18"/>
          <p:cNvSpPr/>
          <p:nvPr/>
        </p:nvSpPr>
        <p:spPr>
          <a:xfrm>
            <a:off x="6350000" y="4826000"/>
            <a:ext cx="5080000" cy="1270000"/>
          </a:xfrm>
          <a:prstGeom prst="roundRect">
            <a:avLst>
              <a:gd name="adj" fmla="val 10000"/>
            </a:avLst>
          </a:prstGeom>
          <a:solidFill>
            <a:srgbClr val="FFFFFF">
              <a:alpha val="90000"/>
            </a:srgbClr>
          </a:solidFill>
          <a:ln w="25400" cap="flat" cmpd="sng">
            <a:noFill/>
            <a:prstDash val="solid"/>
            <a:round/>
          </a:ln>
          <a:effectLst>
            <a:outerShdw blurRad="127000" dist="50800" dir="2700000" algn="tl" rotWithShape="0">
              <a:srgbClr val="000000">
                <a:alpha val="8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6604000" y="5143500"/>
            <a:ext cx="635000" cy="635000"/>
          </a:xfrm>
          <a:prstGeom prst="rect">
            <a:avLst/>
          </a:prstGeom>
        </p:spPr>
      </p:pic>
      <p:sp>
        <p:nvSpPr>
          <p:cNvPr id="20" name="AutoShape 20"/>
          <p:cNvSpPr/>
          <p:nvPr/>
        </p:nvSpPr>
        <p:spPr>
          <a:xfrm>
            <a:off x="7366000" y="5016500"/>
            <a:ext cx="3810000" cy="889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800" b="1" i="0" u="none" strike="noStrike" dirty="0" smtClean="0">
                <a:solidFill>
                  <a:srgbClr val="333333"/>
                </a:solidFill>
                <a:latin typeface="Noto Sans SC"/>
                <a:ea typeface="Noto Sans SC"/>
                <a:cs typeface="Noto Sans SC"/>
                <a:sym typeface="Noto Sans SC"/>
              </a:rPr>
              <a:t>06 </a:t>
            </a:r>
            <a:r>
              <a:rPr lang="zh-CN" altLang="en-US" sz="1800" b="1" dirty="0" smtClean="0">
                <a:solidFill>
                  <a:srgbClr val="333333"/>
                </a:solidFill>
                <a:latin typeface="Noto Sans SC"/>
                <a:ea typeface="Noto Sans SC"/>
                <a:cs typeface="Noto Sans SC"/>
                <a:sym typeface="Noto Sans SC"/>
              </a:rPr>
              <a:t>帮助</a:t>
            </a:r>
            <a:r>
              <a:rPr lang="zh-CN" altLang="en-US" sz="1800" b="1" dirty="0">
                <a:solidFill>
                  <a:srgbClr val="333333"/>
                </a:solidFill>
                <a:latin typeface="Noto Sans SC"/>
                <a:ea typeface="Noto Sans SC"/>
                <a:cs typeface="Noto Sans SC"/>
                <a:sym typeface="Noto Sans SC"/>
              </a:rPr>
              <a:t>文档获取</a:t>
            </a:r>
          </a:p>
          <a:p>
            <a:pPr indent="0" algn="l">
              <a:lnSpc>
                <a:spcPct val="125000"/>
              </a:lnSpc>
            </a:pPr>
            <a:r>
              <a:rPr lang="en-US" sz="1400" b="0" i="0" u="none" strike="noStrike" dirty="0" smtClean="0">
                <a:solidFill>
                  <a:srgbClr val="6C757D"/>
                </a:solidFill>
                <a:latin typeface="Noto Sans SC"/>
                <a:ea typeface="Noto Sans SC"/>
                <a:cs typeface="Noto Sans SC"/>
                <a:sym typeface="Noto Sans SC"/>
              </a:rPr>
              <a:t>Additional </a:t>
            </a:r>
            <a:r>
              <a:rPr lang="en-US" sz="1400" b="0" i="0" u="none" strike="noStrike" dirty="0">
                <a:solidFill>
                  <a:srgbClr val="6C757D"/>
                </a:solidFill>
                <a:latin typeface="Noto Sans SC"/>
                <a:ea typeface="Noto Sans SC"/>
                <a:cs typeface="Noto Sans SC"/>
                <a:sym typeface="Noto Sans SC"/>
              </a:rPr>
              <a:t>Information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AutoShape 3"/>
          <p:cNvSpPr/>
          <p:nvPr/>
        </p:nvSpPr>
        <p:spPr>
          <a:xfrm>
            <a:off x="762000" y="2413000"/>
            <a:ext cx="10668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dirty="0">
                <a:solidFill>
                  <a:srgbClr val="007BFF"/>
                </a:solidFill>
                <a:latin typeface="Noto Sans SC"/>
                <a:ea typeface="Noto Sans SC"/>
                <a:cs typeface="Noto Sans SC"/>
                <a:sym typeface="Noto Sans SC"/>
              </a:rPr>
              <a:t>06 </a:t>
            </a:r>
            <a:r>
              <a:rPr lang="zh-CN" altLang="en-US" sz="3200" b="1" i="0" u="none" strike="noStrike" dirty="0" smtClean="0">
                <a:solidFill>
                  <a:srgbClr val="007BFF"/>
                </a:solidFill>
                <a:latin typeface="Noto Sans SC"/>
                <a:ea typeface="Noto Sans SC"/>
                <a:cs typeface="Noto Sans SC"/>
                <a:sym typeface="Noto Sans SC"/>
              </a:rPr>
              <a:t>帮助文件获取</a:t>
            </a:r>
            <a:endParaRPr lang="en-US" sz="1100" dirty="0"/>
          </a:p>
        </p:txBody>
      </p:sp>
      <p:cxnSp>
        <p:nvCxnSpPr>
          <p:cNvPr id="4" name="Connector 4"/>
          <p:cNvCxnSpPr/>
          <p:nvPr/>
        </p:nvCxnSpPr>
        <p:spPr>
          <a:xfrm rot="-57290">
            <a:off x="5715053" y="3168650"/>
            <a:ext cx="762000" cy="12700"/>
          </a:xfrm>
          <a:prstGeom prst="straightConnector1">
            <a:avLst/>
          </a:prstGeom>
          <a:solidFill>
            <a:srgbClr val="DEE0E3">
              <a:alpha val="100000"/>
            </a:srgbClr>
          </a:solidFill>
          <a:ln w="25400" cap="flat" cmpd="sng">
            <a:solidFill>
              <a:srgbClr val="007BFF">
                <a:alpha val="100000"/>
              </a:srgbClr>
            </a:solidFill>
            <a:prstDash val="solid"/>
            <a:round/>
            <a:headEnd type="none" w="lg" len="lg"/>
            <a:tailEnd type="none" w="lg" len="lg"/>
          </a:ln>
        </p:spPr>
      </p:cxnSp>
      <p:sp>
        <p:nvSpPr>
          <p:cNvPr id="5" name="AutoShape 5"/>
          <p:cNvSpPr/>
          <p:nvPr/>
        </p:nvSpPr>
        <p:spPr>
          <a:xfrm>
            <a:off x="762000" y="3429000"/>
            <a:ext cx="10668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zh-CN" altLang="en-US" sz="1600" b="0" i="0" u="none" strike="noStrike" dirty="0" smtClean="0">
                <a:solidFill>
                  <a:srgbClr val="6C757D"/>
                </a:solidFill>
                <a:latin typeface="Noto Sans SC"/>
                <a:ea typeface="Noto Sans SC"/>
                <a:cs typeface="Noto Sans SC"/>
                <a:sym typeface="Noto Sans SC"/>
              </a:rPr>
              <a:t>获取详细的帮助文件途径</a:t>
            </a:r>
            <a:endParaRPr lang="en-US" sz="11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2713015" y="1765301"/>
            <a:ext cx="7109068" cy="4037951"/>
          </a:xfrm>
          <a:prstGeom prst="rect">
            <a:avLst/>
          </a:prstGeom>
        </p:spPr>
      </p:pic>
      <p:sp>
        <p:nvSpPr>
          <p:cNvPr id="5" name="文本框 4"/>
          <p:cNvSpPr txBox="1"/>
          <p:nvPr/>
        </p:nvSpPr>
        <p:spPr>
          <a:xfrm>
            <a:off x="4944110" y="6093756"/>
            <a:ext cx="2954655" cy="461665"/>
          </a:xfrm>
          <a:prstGeom prst="rect">
            <a:avLst/>
          </a:prstGeom>
          <a:noFill/>
        </p:spPr>
        <p:txBody>
          <a:bodyPr wrap="none" rtlCol="0">
            <a:spAutoFit/>
          </a:bodyPr>
          <a:lstStyle/>
          <a:p>
            <a:r>
              <a:rPr lang="zh-CN" altLang="en-US" sz="2400" b="1" dirty="0" smtClean="0">
                <a:solidFill>
                  <a:schemeClr val="accent1">
                    <a:lumMod val="75000"/>
                  </a:schemeClr>
                </a:solidFill>
              </a:rPr>
              <a:t>点击“危废报备处置”</a:t>
            </a:r>
            <a:endParaRPr lang="zh-CN" altLang="en-US" sz="2400" b="1" dirty="0">
              <a:solidFill>
                <a:schemeClr val="accent1">
                  <a:lumMod val="75000"/>
                </a:schemeClr>
              </a:solidFill>
            </a:endParaRPr>
          </a:p>
        </p:txBody>
      </p:sp>
      <p:sp>
        <p:nvSpPr>
          <p:cNvPr id="6" name="矩形 5"/>
          <p:cNvSpPr/>
          <p:nvPr/>
        </p:nvSpPr>
        <p:spPr>
          <a:xfrm>
            <a:off x="4317422" y="4219574"/>
            <a:ext cx="1292803" cy="619125"/>
          </a:xfrm>
          <a:prstGeom prst="rect">
            <a:avLst/>
          </a:prstGeom>
          <a:noFill/>
          <a:ln>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8"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200" b="1" dirty="0" smtClean="0">
                <a:solidFill>
                  <a:srgbClr val="007BFF"/>
                </a:solidFill>
                <a:latin typeface="Noto Sans SC"/>
                <a:ea typeface="Noto Sans SC"/>
                <a:cs typeface="Noto Sans SC"/>
                <a:sym typeface="Noto Sans SC"/>
              </a:rPr>
              <a:t>帮助</a:t>
            </a:r>
            <a:r>
              <a:rPr lang="zh-CN" altLang="en-US" sz="3200" b="1" dirty="0">
                <a:solidFill>
                  <a:srgbClr val="007BFF"/>
                </a:solidFill>
                <a:latin typeface="Noto Sans SC"/>
                <a:ea typeface="Noto Sans SC"/>
                <a:cs typeface="Noto Sans SC"/>
                <a:sym typeface="Noto Sans SC"/>
              </a:rPr>
              <a:t>文档获取</a:t>
            </a:r>
            <a:endParaRPr lang="en-US" sz="3200" b="1" dirty="0">
              <a:solidFill>
                <a:srgbClr val="007BFF"/>
              </a:solidFill>
              <a:latin typeface="Noto Sans SC"/>
              <a:ea typeface="Noto Sans SC"/>
              <a:cs typeface="Noto Sans SC"/>
            </a:endParaRPr>
          </a:p>
        </p:txBody>
      </p:sp>
    </p:spTree>
    <p:extLst>
      <p:ext uri="{BB962C8B-B14F-4D97-AF65-F5344CB8AC3E}">
        <p14:creationId xmlns:p14="http://schemas.microsoft.com/office/powerpoint/2010/main" val="433377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200" b="1" dirty="0" smtClean="0">
                <a:solidFill>
                  <a:srgbClr val="007BFF"/>
                </a:solidFill>
                <a:latin typeface="Noto Sans SC"/>
                <a:ea typeface="Noto Sans SC"/>
                <a:cs typeface="Noto Sans SC"/>
                <a:sym typeface="Noto Sans SC"/>
              </a:rPr>
              <a:t>帮助</a:t>
            </a:r>
            <a:r>
              <a:rPr lang="zh-CN" altLang="en-US" sz="3200" b="1" dirty="0">
                <a:solidFill>
                  <a:srgbClr val="007BFF"/>
                </a:solidFill>
                <a:latin typeface="Noto Sans SC"/>
                <a:ea typeface="Noto Sans SC"/>
                <a:cs typeface="Noto Sans SC"/>
                <a:sym typeface="Noto Sans SC"/>
              </a:rPr>
              <a:t>文档获取</a:t>
            </a:r>
            <a:endParaRPr lang="en-US" sz="3200" b="1" dirty="0">
              <a:solidFill>
                <a:srgbClr val="007BFF"/>
              </a:solidFill>
              <a:latin typeface="Noto Sans SC"/>
              <a:ea typeface="Noto Sans SC"/>
              <a:cs typeface="Noto Sans SC"/>
            </a:endParaRPr>
          </a:p>
        </p:txBody>
      </p:sp>
      <p:sp>
        <p:nvSpPr>
          <p:cNvPr id="5" name="文本框 4"/>
          <p:cNvSpPr txBox="1"/>
          <p:nvPr/>
        </p:nvSpPr>
        <p:spPr>
          <a:xfrm>
            <a:off x="4213265" y="5853364"/>
            <a:ext cx="3347391" cy="461665"/>
          </a:xfrm>
          <a:prstGeom prst="rect">
            <a:avLst/>
          </a:prstGeom>
          <a:noFill/>
        </p:spPr>
        <p:txBody>
          <a:bodyPr wrap="none" rtlCol="0">
            <a:spAutoFit/>
          </a:bodyPr>
          <a:lstStyle/>
          <a:p>
            <a:r>
              <a:rPr lang="zh-CN" altLang="en-US" sz="2400" b="1" dirty="0" smtClean="0">
                <a:solidFill>
                  <a:schemeClr val="accent1">
                    <a:lumMod val="75000"/>
                  </a:schemeClr>
                </a:solidFill>
              </a:rPr>
              <a:t>点击右上角“ 问号”图标</a:t>
            </a:r>
            <a:endParaRPr lang="zh-CN" altLang="en-US" sz="2400" b="1" dirty="0">
              <a:solidFill>
                <a:schemeClr val="accent1">
                  <a:lumMod val="75000"/>
                </a:schemeClr>
              </a:solidFill>
            </a:endParaRPr>
          </a:p>
        </p:txBody>
      </p:sp>
      <p:pic>
        <p:nvPicPr>
          <p:cNvPr id="4" name="图片 3"/>
          <p:cNvPicPr>
            <a:picLocks noChangeAspect="1"/>
          </p:cNvPicPr>
          <p:nvPr/>
        </p:nvPicPr>
        <p:blipFill>
          <a:blip r:embed="rId3"/>
          <a:stretch>
            <a:fillRect/>
          </a:stretch>
        </p:blipFill>
        <p:spPr>
          <a:xfrm>
            <a:off x="762000" y="2190750"/>
            <a:ext cx="10963379" cy="2843212"/>
          </a:xfrm>
          <a:prstGeom prst="rect">
            <a:avLst/>
          </a:prstGeom>
        </p:spPr>
      </p:pic>
      <p:sp>
        <p:nvSpPr>
          <p:cNvPr id="8" name="矩形 7"/>
          <p:cNvSpPr/>
          <p:nvPr/>
        </p:nvSpPr>
        <p:spPr>
          <a:xfrm>
            <a:off x="10321955" y="2270377"/>
            <a:ext cx="384146" cy="314325"/>
          </a:xfrm>
          <a:prstGeom prst="rect">
            <a:avLst/>
          </a:prstGeom>
          <a:noFill/>
          <a:ln>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42933896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文本框 4"/>
          <p:cNvSpPr txBox="1"/>
          <p:nvPr/>
        </p:nvSpPr>
        <p:spPr>
          <a:xfrm>
            <a:off x="2489240" y="5967664"/>
            <a:ext cx="6032421" cy="461665"/>
          </a:xfrm>
          <a:prstGeom prst="rect">
            <a:avLst/>
          </a:prstGeom>
          <a:noFill/>
        </p:spPr>
        <p:txBody>
          <a:bodyPr wrap="none" rtlCol="0">
            <a:spAutoFit/>
          </a:bodyPr>
          <a:lstStyle/>
          <a:p>
            <a:r>
              <a:rPr lang="zh-CN" altLang="en-US" sz="2400" b="1" dirty="0" smtClean="0">
                <a:solidFill>
                  <a:schemeClr val="accent1">
                    <a:lumMod val="75000"/>
                  </a:schemeClr>
                </a:solidFill>
              </a:rPr>
              <a:t>点击最右侧下拉三角，选择“危废回收处置”</a:t>
            </a:r>
            <a:endParaRPr lang="zh-CN" altLang="en-US" sz="2400" b="1" dirty="0">
              <a:solidFill>
                <a:schemeClr val="accent1">
                  <a:lumMod val="75000"/>
                </a:schemeClr>
              </a:solidFill>
            </a:endParaRPr>
          </a:p>
        </p:txBody>
      </p:sp>
      <p:pic>
        <p:nvPicPr>
          <p:cNvPr id="4" name="图片 3"/>
          <p:cNvPicPr>
            <a:picLocks noChangeAspect="1"/>
          </p:cNvPicPr>
          <p:nvPr/>
        </p:nvPicPr>
        <p:blipFill rotWithShape="1">
          <a:blip r:embed="rId3"/>
          <a:srcRect l="13580" r="11825" b="12717"/>
          <a:stretch/>
        </p:blipFill>
        <p:spPr>
          <a:xfrm>
            <a:off x="2169966" y="2179249"/>
            <a:ext cx="8149691" cy="3260166"/>
          </a:xfrm>
          <a:prstGeom prst="rect">
            <a:avLst/>
          </a:prstGeom>
        </p:spPr>
      </p:pic>
      <p:sp>
        <p:nvSpPr>
          <p:cNvPr id="6"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200" b="1" dirty="0" smtClean="0">
                <a:solidFill>
                  <a:srgbClr val="007BFF"/>
                </a:solidFill>
                <a:latin typeface="Noto Sans SC"/>
                <a:ea typeface="Noto Sans SC"/>
                <a:cs typeface="Noto Sans SC"/>
                <a:sym typeface="Noto Sans SC"/>
              </a:rPr>
              <a:t>帮助</a:t>
            </a:r>
            <a:r>
              <a:rPr lang="zh-CN" altLang="en-US" sz="3200" b="1" dirty="0">
                <a:solidFill>
                  <a:srgbClr val="007BFF"/>
                </a:solidFill>
                <a:latin typeface="Noto Sans SC"/>
                <a:ea typeface="Noto Sans SC"/>
                <a:cs typeface="Noto Sans SC"/>
                <a:sym typeface="Noto Sans SC"/>
              </a:rPr>
              <a:t>文档获取</a:t>
            </a:r>
            <a:endParaRPr lang="en-US" sz="3200" b="1" dirty="0">
              <a:solidFill>
                <a:srgbClr val="007BFF"/>
              </a:solidFill>
              <a:latin typeface="Noto Sans SC"/>
              <a:ea typeface="Noto Sans SC"/>
              <a:cs typeface="Noto Sans SC"/>
            </a:endParaRPr>
          </a:p>
        </p:txBody>
      </p:sp>
    </p:spTree>
    <p:extLst>
      <p:ext uri="{BB962C8B-B14F-4D97-AF65-F5344CB8AC3E}">
        <p14:creationId xmlns:p14="http://schemas.microsoft.com/office/powerpoint/2010/main" val="20029838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文本框 4"/>
          <p:cNvSpPr txBox="1"/>
          <p:nvPr/>
        </p:nvSpPr>
        <p:spPr>
          <a:xfrm>
            <a:off x="4670961" y="6212430"/>
            <a:ext cx="2646878" cy="461665"/>
          </a:xfrm>
          <a:prstGeom prst="rect">
            <a:avLst/>
          </a:prstGeom>
          <a:noFill/>
        </p:spPr>
        <p:txBody>
          <a:bodyPr wrap="none" rtlCol="0">
            <a:spAutoFit/>
          </a:bodyPr>
          <a:lstStyle/>
          <a:p>
            <a:r>
              <a:rPr lang="zh-CN" altLang="en-US" sz="2400" b="1" dirty="0" smtClean="0">
                <a:solidFill>
                  <a:schemeClr val="accent1">
                    <a:lumMod val="75000"/>
                  </a:schemeClr>
                </a:solidFill>
              </a:rPr>
              <a:t>进入帮助文档界面</a:t>
            </a:r>
            <a:endParaRPr lang="zh-CN" altLang="en-US" sz="2400" b="1" dirty="0">
              <a:solidFill>
                <a:schemeClr val="accent1">
                  <a:lumMod val="75000"/>
                </a:schemeClr>
              </a:solidFill>
            </a:endParaRPr>
          </a:p>
        </p:txBody>
      </p:sp>
      <p:pic>
        <p:nvPicPr>
          <p:cNvPr id="6" name="图片 5"/>
          <p:cNvPicPr>
            <a:picLocks noChangeAspect="1"/>
          </p:cNvPicPr>
          <p:nvPr/>
        </p:nvPicPr>
        <p:blipFill>
          <a:blip r:embed="rId3"/>
          <a:stretch>
            <a:fillRect/>
          </a:stretch>
        </p:blipFill>
        <p:spPr>
          <a:xfrm>
            <a:off x="2590694" y="1867879"/>
            <a:ext cx="7591184" cy="4242393"/>
          </a:xfrm>
          <a:prstGeom prst="rect">
            <a:avLst/>
          </a:prstGeom>
        </p:spPr>
      </p:pic>
      <p:sp>
        <p:nvSpPr>
          <p:cNvPr id="7"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3200" b="1" dirty="0" smtClean="0">
                <a:solidFill>
                  <a:srgbClr val="007BFF"/>
                </a:solidFill>
                <a:latin typeface="Noto Sans SC"/>
                <a:ea typeface="Noto Sans SC"/>
                <a:cs typeface="Noto Sans SC"/>
                <a:sym typeface="Noto Sans SC"/>
              </a:rPr>
              <a:t>帮助</a:t>
            </a:r>
            <a:r>
              <a:rPr lang="zh-CN" altLang="en-US" sz="3200" b="1" dirty="0">
                <a:solidFill>
                  <a:srgbClr val="007BFF"/>
                </a:solidFill>
                <a:latin typeface="Noto Sans SC"/>
                <a:ea typeface="Noto Sans SC"/>
                <a:cs typeface="Noto Sans SC"/>
                <a:sym typeface="Noto Sans SC"/>
              </a:rPr>
              <a:t>文档获取</a:t>
            </a:r>
            <a:endParaRPr lang="en-US" sz="3200" b="1" dirty="0">
              <a:solidFill>
                <a:srgbClr val="007BFF"/>
              </a:solidFill>
              <a:latin typeface="Noto Sans SC"/>
              <a:ea typeface="Noto Sans SC"/>
              <a:cs typeface="Noto Sans SC"/>
            </a:endParaRPr>
          </a:p>
        </p:txBody>
      </p:sp>
    </p:spTree>
    <p:extLst>
      <p:ext uri="{BB962C8B-B14F-4D97-AF65-F5344CB8AC3E}">
        <p14:creationId xmlns:p14="http://schemas.microsoft.com/office/powerpoint/2010/main" val="23241914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0000">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1016000" y="2413000"/>
            <a:ext cx="10160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FFFFFF"/>
                </a:solidFill>
                <a:latin typeface="Noto Sans SC"/>
                <a:ea typeface="Noto Sans SC"/>
                <a:cs typeface="Noto Sans SC"/>
                <a:sym typeface="Noto Sans SC"/>
              </a:rPr>
              <a:t>感谢观看</a:t>
            </a:r>
            <a:endParaRPr lang="en-US" sz="1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AutoShape 2"/>
          <p:cNvSpPr/>
          <p:nvPr/>
        </p:nvSpPr>
        <p:spPr>
          <a:xfrm>
            <a:off x="762000" y="2413000"/>
            <a:ext cx="10668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007BFF"/>
                </a:solidFill>
                <a:latin typeface="Noto Sans SC"/>
                <a:ea typeface="Noto Sans SC"/>
                <a:cs typeface="Noto Sans SC"/>
                <a:sym typeface="Noto Sans SC"/>
              </a:rPr>
              <a:t>01 称重登记人员整体操作流程</a:t>
            </a:r>
            <a:endParaRPr lang="en-US" sz="1100"/>
          </a:p>
        </p:txBody>
      </p:sp>
      <p:cxnSp>
        <p:nvCxnSpPr>
          <p:cNvPr id="3" name="Connector 3"/>
          <p:cNvCxnSpPr/>
          <p:nvPr/>
        </p:nvCxnSpPr>
        <p:spPr>
          <a:xfrm rot="-34376">
            <a:off x="5461032" y="3168650"/>
            <a:ext cx="1270000" cy="12700"/>
          </a:xfrm>
          <a:prstGeom prst="straightConnector1">
            <a:avLst/>
          </a:prstGeom>
          <a:solidFill>
            <a:srgbClr val="DEE0E3">
              <a:alpha val="100000"/>
            </a:srgbClr>
          </a:solidFill>
          <a:ln w="25400" cap="flat" cmpd="sng">
            <a:solidFill>
              <a:srgbClr val="007BFF">
                <a:alpha val="100000"/>
              </a:srgbClr>
            </a:solidFill>
            <a:prstDash val="solid"/>
            <a:round/>
            <a:headEnd type="none" w="lg" len="lg"/>
            <a:tailEnd type="none" w="lg" len="lg"/>
          </a:ln>
        </p:spPr>
      </p:cxnSp>
      <p:sp>
        <p:nvSpPr>
          <p:cNvPr id="4" name="AutoShape 4"/>
          <p:cNvSpPr/>
          <p:nvPr/>
        </p:nvSpPr>
        <p:spPr>
          <a:xfrm>
            <a:off x="1651000" y="3429000"/>
            <a:ext cx="889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a:solidFill>
                  <a:srgbClr val="6C757D"/>
                </a:solidFill>
                <a:latin typeface="Noto Sans SC"/>
                <a:ea typeface="Noto Sans SC"/>
                <a:cs typeface="Noto Sans SC"/>
                <a:sym typeface="Noto Sans SC"/>
              </a:rPr>
              <a:t>本章将为您概述称重登记人员从登录系统到完成一次称重登记的完整流程。</a:t>
            </a:r>
            <a:endParaRPr lang="en-US" sz="11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7BFF"/>
                </a:solidFill>
                <a:latin typeface="Noto Sans SC"/>
                <a:ea typeface="Noto Sans SC"/>
                <a:cs typeface="Noto Sans SC"/>
                <a:sym typeface="Noto Sans SC"/>
              </a:rPr>
              <a:t>整体操作流程</a:t>
            </a:r>
            <a:endParaRPr lang="en-US" sz="1100"/>
          </a:p>
        </p:txBody>
      </p:sp>
      <p:sp>
        <p:nvSpPr>
          <p:cNvPr id="3" name="AutoShape 3"/>
          <p:cNvSpPr/>
          <p:nvPr/>
        </p:nvSpPr>
        <p:spPr>
          <a:xfrm>
            <a:off x="762000" y="1524000"/>
            <a:ext cx="5080000" cy="4699000"/>
          </a:xfrm>
          <a:prstGeom prst="roundRect">
            <a:avLst>
              <a:gd name="adj" fmla="val 2702"/>
            </a:avLst>
          </a:prstGeom>
          <a:solidFill>
            <a:srgbClr val="FFFFFF">
              <a:alpha val="90000"/>
            </a:srgbClr>
          </a:solidFill>
          <a:ln w="12700" cap="flat" cmpd="sng">
            <a:solidFill>
              <a:srgbClr val="007BFF">
                <a:alpha val="20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778000"/>
            <a:ext cx="304800" cy="304800"/>
          </a:xfrm>
          <a:prstGeom prst="rect">
            <a:avLst/>
          </a:prstGeom>
        </p:spPr>
      </p:pic>
      <p:sp>
        <p:nvSpPr>
          <p:cNvPr id="5" name="AutoShape 5"/>
          <p:cNvSpPr/>
          <p:nvPr/>
        </p:nvSpPr>
        <p:spPr>
          <a:xfrm>
            <a:off x="1397000" y="1752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1. 登录小程序</a:t>
            </a:r>
            <a:endParaRPr lang="en-US" sz="1100"/>
          </a:p>
        </p:txBody>
      </p:sp>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16000" y="2286000"/>
            <a:ext cx="304800" cy="304800"/>
          </a:xfrm>
          <a:prstGeom prst="rect">
            <a:avLst/>
          </a:prstGeom>
        </p:spPr>
      </p:pic>
      <p:sp>
        <p:nvSpPr>
          <p:cNvPr id="7" name="AutoShape 7"/>
          <p:cNvSpPr/>
          <p:nvPr/>
        </p:nvSpPr>
        <p:spPr>
          <a:xfrm>
            <a:off x="1397000" y="2260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2. 访问危险废物板块</a:t>
            </a:r>
            <a:endParaRPr lang="en-US" sz="1100"/>
          </a:p>
        </p:txBody>
      </p:sp>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16000" y="2794000"/>
            <a:ext cx="304800" cy="304800"/>
          </a:xfrm>
          <a:prstGeom prst="rect">
            <a:avLst/>
          </a:prstGeom>
        </p:spPr>
      </p:pic>
      <p:sp>
        <p:nvSpPr>
          <p:cNvPr id="9" name="AutoShape 9"/>
          <p:cNvSpPr/>
          <p:nvPr/>
        </p:nvSpPr>
        <p:spPr>
          <a:xfrm>
            <a:off x="1397000" y="2768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3. 检查是否有称重登记权限</a:t>
            </a:r>
            <a:endParaRPr lang="en-US" sz="1100"/>
          </a:p>
        </p:txBody>
      </p:sp>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1016000" y="3302000"/>
            <a:ext cx="304800" cy="304800"/>
          </a:xfrm>
          <a:prstGeom prst="rect">
            <a:avLst/>
          </a:prstGeom>
        </p:spPr>
      </p:pic>
      <p:sp>
        <p:nvSpPr>
          <p:cNvPr id="11" name="AutoShape 11"/>
          <p:cNvSpPr/>
          <p:nvPr/>
        </p:nvSpPr>
        <p:spPr>
          <a:xfrm>
            <a:off x="1397000" y="3276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4. 若无权限则申请权限</a:t>
            </a:r>
            <a:endParaRPr lang="en-US" sz="1100"/>
          </a:p>
        </p:txBody>
      </p:sp>
      <p:pic>
        <p:nvPicPr>
          <p:cNvPr id="12" name="Picture 12"/>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1016000" y="3810000"/>
            <a:ext cx="304800" cy="304800"/>
          </a:xfrm>
          <a:prstGeom prst="rect">
            <a:avLst/>
          </a:prstGeom>
        </p:spPr>
      </p:pic>
      <p:sp>
        <p:nvSpPr>
          <p:cNvPr id="13" name="AutoShape 13"/>
          <p:cNvSpPr/>
          <p:nvPr/>
        </p:nvSpPr>
        <p:spPr>
          <a:xfrm>
            <a:off x="1397000" y="3784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5. 回收公司上门后执行称重登记</a:t>
            </a:r>
            <a:endParaRPr lang="en-US" sz="1100"/>
          </a:p>
        </p:txBody>
      </p:sp>
      <p:pic>
        <p:nvPicPr>
          <p:cNvPr id="14" name="Picture 14"/>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1016000" y="4318000"/>
            <a:ext cx="304800" cy="304800"/>
          </a:xfrm>
          <a:prstGeom prst="rect">
            <a:avLst/>
          </a:prstGeom>
        </p:spPr>
      </p:pic>
      <p:sp>
        <p:nvSpPr>
          <p:cNvPr id="15" name="AutoShape 15"/>
          <p:cNvSpPr/>
          <p:nvPr/>
        </p:nvSpPr>
        <p:spPr>
          <a:xfrm>
            <a:off x="1397000" y="4292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6. 填写并提交称重登记单</a:t>
            </a:r>
            <a:endParaRPr lang="en-US" sz="1100"/>
          </a:p>
        </p:txBody>
      </p:sp>
      <p:pic>
        <p:nvPicPr>
          <p:cNvPr id="16" name="Picture 16"/>
          <p:cNvPicPr>
            <a:picLocks noChangeAspect="1"/>
          </p:cNvPicPr>
          <p:nvPr/>
        </p:nvPicPr>
        <p:blipFill>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tretch>
            <a:fillRect/>
          </a:stretch>
        </p:blipFill>
        <p:spPr>
          <a:xfrm>
            <a:off x="1016000" y="4826000"/>
            <a:ext cx="304800" cy="304800"/>
          </a:xfrm>
          <a:prstGeom prst="rect">
            <a:avLst/>
          </a:prstGeom>
        </p:spPr>
      </p:pic>
      <p:sp>
        <p:nvSpPr>
          <p:cNvPr id="17" name="AutoShape 17"/>
          <p:cNvSpPr/>
          <p:nvPr/>
        </p:nvSpPr>
        <p:spPr>
          <a:xfrm>
            <a:off x="1397000" y="4800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7. 回收人员签名确认</a:t>
            </a:r>
            <a:endParaRPr lang="en-US" sz="1100"/>
          </a:p>
        </p:txBody>
      </p:sp>
      <p:pic>
        <p:nvPicPr>
          <p:cNvPr id="18" name="Picture 18"/>
          <p:cNvPicPr>
            <a:picLocks noChangeAspect="1"/>
          </p:cNvPicPr>
          <p:nvPr/>
        </p:nvPicPr>
        <p:blipFill>
          <a:blip r:embed="rId18">
            <a:extLst>
              <a:ext uri="{28A0092B-C50C-407E-A947-70E740481C1C}">
                <a14:useLocalDpi xmlns:a14="http://schemas.microsoft.com/office/drawing/2010/main" val="0"/>
              </a:ext>
              <a:ext uri="{96DAC541-7B7A-43D3-8B79-37D633B846F1}">
                <asvg:svgBlip xmlns="" xmlns:asvg="http://schemas.microsoft.com/office/drawing/2016/SVG/main" r:embed="rId19"/>
              </a:ext>
            </a:extLst>
          </a:blip>
          <a:stretch>
            <a:fillRect/>
          </a:stretch>
        </p:blipFill>
        <p:spPr>
          <a:xfrm>
            <a:off x="1016000" y="5334000"/>
            <a:ext cx="304800" cy="304800"/>
          </a:xfrm>
          <a:prstGeom prst="rect">
            <a:avLst/>
          </a:prstGeom>
        </p:spPr>
      </p:pic>
      <p:sp>
        <p:nvSpPr>
          <p:cNvPr id="19" name="AutoShape 19"/>
          <p:cNvSpPr/>
          <p:nvPr/>
        </p:nvSpPr>
        <p:spPr>
          <a:xfrm>
            <a:off x="1397000" y="5308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8. 称重登记完成</a:t>
            </a:r>
            <a:endParaRPr lang="en-US" sz="1100"/>
          </a:p>
        </p:txBody>
      </p:sp>
      <p:sp>
        <p:nvSpPr>
          <p:cNvPr id="20" name="AutoShape 20"/>
          <p:cNvSpPr/>
          <p:nvPr/>
        </p:nvSpPr>
        <p:spPr>
          <a:xfrm>
            <a:off x="6096000" y="1524000"/>
            <a:ext cx="5334000" cy="4699000"/>
          </a:xfrm>
          <a:prstGeom prst="roundRect">
            <a:avLst>
              <a:gd name="adj" fmla="val 2702"/>
            </a:avLst>
          </a:prstGeom>
          <a:solidFill>
            <a:srgbClr val="FFFFFF">
              <a:alpha val="90000"/>
            </a:srgbClr>
          </a:solidFill>
          <a:ln w="12700" cap="flat" cmpd="sng">
            <a:solidFill>
              <a:srgbClr val="007BFF">
                <a:alpha val="20000"/>
              </a:srgbClr>
            </a:solidFill>
            <a:prstDash val="solid"/>
            <a:round/>
          </a:ln>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r:embed="rId20"/>
          <a:srcRect l="17738" r="17738"/>
          <a:stretch>
            <a:fillRect/>
          </a:stretch>
        </p:blipFill>
        <p:spPr>
          <a:xfrm>
            <a:off x="6286500" y="1714500"/>
            <a:ext cx="4953000" cy="4318000"/>
          </a:xfrm>
          <a:prstGeom prst="roundRect">
            <a:avLst>
              <a:gd name="adj" fmla="val 2941"/>
            </a:avLst>
          </a:prstGeom>
          <a:noFill/>
          <a:ln w="25400" cap="flat" cmpd="sng">
            <a:noFill/>
            <a:prstDash val="solid"/>
            <a:rou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3" name="AutoShape 3"/>
          <p:cNvSpPr/>
          <p:nvPr/>
        </p:nvSpPr>
        <p:spPr>
          <a:xfrm>
            <a:off x="762000" y="2286000"/>
            <a:ext cx="10668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007BFF"/>
                </a:solidFill>
                <a:latin typeface="Noto Sans SC"/>
                <a:ea typeface="Noto Sans SC"/>
                <a:cs typeface="Noto Sans SC"/>
                <a:sym typeface="Noto Sans SC"/>
              </a:rPr>
              <a:t>02 系统访问</a:t>
            </a:r>
            <a:endParaRPr lang="en-US" sz="1100"/>
          </a:p>
        </p:txBody>
      </p:sp>
      <p:cxnSp>
        <p:nvCxnSpPr>
          <p:cNvPr id="4" name="Connector 4"/>
          <p:cNvCxnSpPr/>
          <p:nvPr/>
        </p:nvCxnSpPr>
        <p:spPr>
          <a:xfrm rot="-57290">
            <a:off x="5715053" y="3105150"/>
            <a:ext cx="762000" cy="12700"/>
          </a:xfrm>
          <a:prstGeom prst="straightConnector1">
            <a:avLst/>
          </a:prstGeom>
          <a:solidFill>
            <a:srgbClr val="DEE0E3">
              <a:alpha val="100000"/>
            </a:srgbClr>
          </a:solidFill>
          <a:ln w="38100" cap="flat" cmpd="sng">
            <a:solidFill>
              <a:srgbClr val="007BFF">
                <a:alpha val="100000"/>
              </a:srgbClr>
            </a:solidFill>
            <a:prstDash val="solid"/>
            <a:round/>
            <a:headEnd type="none" w="lg" len="lg"/>
            <a:tailEnd type="none" w="lg" len="lg"/>
          </a:ln>
        </p:spPr>
      </p:cxnSp>
      <p:sp>
        <p:nvSpPr>
          <p:cNvPr id="5" name="AutoShape 5"/>
          <p:cNvSpPr/>
          <p:nvPr/>
        </p:nvSpPr>
        <p:spPr>
          <a:xfrm>
            <a:off x="762000" y="3365500"/>
            <a:ext cx="10668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a:solidFill>
                  <a:srgbClr val="6C757D"/>
                </a:solidFill>
                <a:latin typeface="Noto Sans SC"/>
                <a:ea typeface="Noto Sans SC"/>
                <a:cs typeface="Noto Sans SC"/>
                <a:sym typeface="Noto Sans SC"/>
              </a:rPr>
              <a:t>本章将介绍三种访问实验室安全智慧化管控系统的方式。</a:t>
            </a:r>
            <a:endParaRPr lang="en-US" sz="11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7BFF"/>
                </a:solidFill>
                <a:latin typeface="Noto Sans SC"/>
                <a:ea typeface="Noto Sans SC"/>
                <a:cs typeface="Noto Sans SC"/>
                <a:sym typeface="Noto Sans SC"/>
              </a:rPr>
              <a:t>系统访问 - 方式一</a:t>
            </a:r>
            <a:endParaRPr lang="en-US" sz="1100"/>
          </a:p>
        </p:txBody>
      </p:sp>
      <p:sp>
        <p:nvSpPr>
          <p:cNvPr id="3" name="AutoShape 3"/>
          <p:cNvSpPr/>
          <p:nvPr/>
        </p:nvSpPr>
        <p:spPr>
          <a:xfrm>
            <a:off x="762000" y="1778000"/>
            <a:ext cx="5080000" cy="3810000"/>
          </a:xfrm>
          <a:prstGeom prst="roundRect">
            <a:avLst>
              <a:gd name="adj" fmla="val 3333"/>
            </a:avLst>
          </a:prstGeom>
          <a:solidFill>
            <a:srgbClr val="FFFFFF">
              <a:alpha val="90000"/>
            </a:srgbClr>
          </a:solidFill>
          <a:ln w="12700" cap="flat" cmpd="sng">
            <a:solidFill>
              <a:srgbClr val="007BFF">
                <a:alpha val="20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79500" y="2095500"/>
            <a:ext cx="406400" cy="406400"/>
          </a:xfrm>
          <a:prstGeom prst="rect">
            <a:avLst/>
          </a:prstGeom>
        </p:spPr>
      </p:pic>
      <p:sp>
        <p:nvSpPr>
          <p:cNvPr id="5" name="AutoShape 5"/>
          <p:cNvSpPr/>
          <p:nvPr/>
        </p:nvSpPr>
        <p:spPr>
          <a:xfrm>
            <a:off x="1587500" y="2057400"/>
            <a:ext cx="393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关注官方公众号</a:t>
            </a:r>
            <a:endParaRPr lang="en-US" sz="1100"/>
          </a:p>
        </p:txBody>
      </p:sp>
      <p:sp>
        <p:nvSpPr>
          <p:cNvPr id="6" name="AutoShape 6"/>
          <p:cNvSpPr/>
          <p:nvPr/>
        </p:nvSpPr>
        <p:spPr>
          <a:xfrm>
            <a:off x="1587500" y="2413000"/>
            <a:ext cx="3937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搜索并关注“西农实验室处”微信公众号，获取最新通知与服务。</a:t>
            </a:r>
            <a:endParaRPr lang="en-US" sz="1100"/>
          </a:p>
        </p:txBody>
      </p:sp>
      <p:cxnSp>
        <p:nvCxnSpPr>
          <p:cNvPr id="7" name="Connector 7"/>
          <p:cNvCxnSpPr/>
          <p:nvPr/>
        </p:nvCxnSpPr>
        <p:spPr>
          <a:xfrm rot="-9822">
            <a:off x="1079509" y="2978150"/>
            <a:ext cx="4445000" cy="12700"/>
          </a:xfrm>
          <a:prstGeom prst="straightConnector1">
            <a:avLst/>
          </a:prstGeom>
          <a:solidFill>
            <a:srgbClr val="DEE0E3">
              <a:alpha val="100000"/>
            </a:srgbClr>
          </a:solidFill>
          <a:ln w="12700" cap="flat" cmpd="sng">
            <a:solidFill>
              <a:srgbClr val="6C757D">
                <a:alpha val="20000"/>
              </a:srgbClr>
            </a:solidFill>
            <a:prstDash val="dash"/>
            <a:round/>
            <a:headEnd type="none" w="med" len="med"/>
            <a:tailEnd type="none" w="med" len="med"/>
          </a:ln>
        </p:spPr>
      </p:cxn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79500" y="3175000"/>
            <a:ext cx="406400" cy="406400"/>
          </a:xfrm>
          <a:prstGeom prst="rect">
            <a:avLst/>
          </a:prstGeom>
        </p:spPr>
      </p:pic>
      <p:sp>
        <p:nvSpPr>
          <p:cNvPr id="9" name="AutoShape 9"/>
          <p:cNvSpPr/>
          <p:nvPr/>
        </p:nvSpPr>
        <p:spPr>
          <a:xfrm>
            <a:off x="1587500" y="3136900"/>
            <a:ext cx="393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进入智慧化管控系统</a:t>
            </a:r>
            <a:endParaRPr lang="en-US" sz="1100"/>
          </a:p>
        </p:txBody>
      </p:sp>
      <p:sp>
        <p:nvSpPr>
          <p:cNvPr id="10" name="AutoShape 10"/>
          <p:cNvSpPr/>
          <p:nvPr/>
        </p:nvSpPr>
        <p:spPr>
          <a:xfrm>
            <a:off x="1587500" y="3492500"/>
            <a:ext cx="3937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点击公众号下方菜单栏“实验安全”，选择“智慧化管控系统”进入。</a:t>
            </a:r>
            <a:endParaRPr lang="en-US" sz="1100"/>
          </a:p>
        </p:txBody>
      </p:sp>
      <p:cxnSp>
        <p:nvCxnSpPr>
          <p:cNvPr id="11" name="Connector 11"/>
          <p:cNvCxnSpPr/>
          <p:nvPr/>
        </p:nvCxnSpPr>
        <p:spPr>
          <a:xfrm rot="-9822">
            <a:off x="1079509" y="4057650"/>
            <a:ext cx="4445000" cy="12700"/>
          </a:xfrm>
          <a:prstGeom prst="straightConnector1">
            <a:avLst/>
          </a:prstGeom>
          <a:solidFill>
            <a:srgbClr val="DEE0E3">
              <a:alpha val="100000"/>
            </a:srgbClr>
          </a:solidFill>
          <a:ln w="12700" cap="flat" cmpd="sng">
            <a:solidFill>
              <a:srgbClr val="6C757D">
                <a:alpha val="20000"/>
              </a:srgbClr>
            </a:solidFill>
            <a:prstDash val="dash"/>
            <a:round/>
            <a:headEnd type="none" w="med" len="med"/>
            <a:tailEnd type="none" w="med" len="med"/>
          </a:ln>
        </p:spPr>
      </p:cxn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79500" y="4254500"/>
            <a:ext cx="406400" cy="406400"/>
          </a:xfrm>
          <a:prstGeom prst="rect">
            <a:avLst/>
          </a:prstGeom>
        </p:spPr>
      </p:pic>
      <p:sp>
        <p:nvSpPr>
          <p:cNvPr id="13" name="AutoShape 13"/>
          <p:cNvSpPr/>
          <p:nvPr/>
        </p:nvSpPr>
        <p:spPr>
          <a:xfrm>
            <a:off x="1587500" y="4216400"/>
            <a:ext cx="393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统一身份认证登录</a:t>
            </a:r>
            <a:endParaRPr lang="en-US" sz="1100"/>
          </a:p>
        </p:txBody>
      </p:sp>
      <p:sp>
        <p:nvSpPr>
          <p:cNvPr id="14" name="AutoShape 14"/>
          <p:cNvSpPr/>
          <p:nvPr/>
        </p:nvSpPr>
        <p:spPr>
          <a:xfrm>
            <a:off x="1587500" y="4572000"/>
            <a:ext cx="3937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使用学校统一身份认证账号（一卡通号/密码）完成登录。</a:t>
            </a:r>
            <a:endParaRPr lang="en-US" sz="1100"/>
          </a:p>
        </p:txBody>
      </p:sp>
      <p:pic>
        <p:nvPicPr>
          <p:cNvPr id="1026" name="Picture 2" descr="截屏2026-01-23 14.37.20"/>
          <p:cNvPicPr>
            <a:picLocks noChangeAspect="1" noChangeArrowheads="1"/>
          </p:cNvPicPr>
          <p:nvPr/>
        </p:nvPicPr>
        <p:blipFill rotWithShape="1">
          <a:blip r:embed="rId10">
            <a:extLst>
              <a:ext uri="{28A0092B-C50C-407E-A947-70E740481C1C}">
                <a14:useLocalDpi xmlns:a14="http://schemas.microsoft.com/office/drawing/2010/main" val="0"/>
              </a:ext>
            </a:extLst>
          </a:blip>
          <a:srcRect l="9499" t="6162" r="9020" b="6499"/>
          <a:stretch/>
        </p:blipFill>
        <p:spPr bwMode="auto">
          <a:xfrm>
            <a:off x="7353068" y="160352"/>
            <a:ext cx="3073632" cy="64356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7BFF"/>
                </a:solidFill>
                <a:latin typeface="Noto Sans SC"/>
                <a:ea typeface="Noto Sans SC"/>
                <a:cs typeface="Noto Sans SC"/>
                <a:sym typeface="Noto Sans SC"/>
              </a:rPr>
              <a:t>系统访问 - 方式二</a:t>
            </a:r>
            <a:endParaRPr lang="en-US" sz="1100"/>
          </a:p>
        </p:txBody>
      </p:sp>
      <p:sp>
        <p:nvSpPr>
          <p:cNvPr id="3" name="AutoShape 3"/>
          <p:cNvSpPr/>
          <p:nvPr/>
        </p:nvSpPr>
        <p:spPr>
          <a:xfrm>
            <a:off x="762000" y="1778000"/>
            <a:ext cx="5080000" cy="3810000"/>
          </a:xfrm>
          <a:prstGeom prst="roundRect">
            <a:avLst>
              <a:gd name="adj" fmla="val 3333"/>
            </a:avLst>
          </a:prstGeom>
          <a:solidFill>
            <a:srgbClr val="FFFFFF">
              <a:alpha val="90000"/>
            </a:srgbClr>
          </a:solidFill>
          <a:ln w="12700" cap="flat" cmpd="sng">
            <a:solidFill>
              <a:srgbClr val="007BFF">
                <a:alpha val="20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143000" y="2159000"/>
            <a:ext cx="609600" cy="609600"/>
          </a:xfrm>
          <a:prstGeom prst="rect">
            <a:avLst/>
          </a:prstGeom>
        </p:spPr>
      </p:pic>
      <p:sp>
        <p:nvSpPr>
          <p:cNvPr id="5" name="AutoShape 5"/>
          <p:cNvSpPr/>
          <p:nvPr/>
        </p:nvSpPr>
        <p:spPr>
          <a:xfrm>
            <a:off x="1905000" y="2222500"/>
            <a:ext cx="355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43A40"/>
                </a:solidFill>
                <a:latin typeface="Noto Sans SC"/>
                <a:ea typeface="Noto Sans SC"/>
                <a:cs typeface="Noto Sans SC"/>
                <a:sym typeface="Noto Sans SC"/>
              </a:rPr>
              <a:t>扫码快速访问</a:t>
            </a:r>
            <a:endParaRPr lang="en-US" sz="1100"/>
          </a:p>
        </p:txBody>
      </p:sp>
      <p:cxnSp>
        <p:nvCxnSpPr>
          <p:cNvPr id="6" name="Connector 6"/>
          <p:cNvCxnSpPr/>
          <p:nvPr/>
        </p:nvCxnSpPr>
        <p:spPr>
          <a:xfrm rot="-10110">
            <a:off x="1143009" y="2914650"/>
            <a:ext cx="4318000" cy="12700"/>
          </a:xfrm>
          <a:prstGeom prst="straightConnector1">
            <a:avLst/>
          </a:prstGeom>
          <a:solidFill>
            <a:srgbClr val="DEE0E3">
              <a:alpha val="100000"/>
            </a:srgbClr>
          </a:solidFill>
          <a:ln w="12700" cap="flat" cmpd="sng">
            <a:solidFill>
              <a:srgbClr val="DEE2E6">
                <a:alpha val="100000"/>
              </a:srgbClr>
            </a:solidFill>
            <a:prstDash val="solid"/>
            <a:round/>
            <a:headEnd type="none" w="med" len="med"/>
            <a:tailEnd type="none" w="med" len="med"/>
          </a:ln>
        </p:spPr>
      </p:cxnSp>
      <p:sp>
        <p:nvSpPr>
          <p:cNvPr id="7" name="AutoShape 7"/>
          <p:cNvSpPr/>
          <p:nvPr/>
        </p:nvSpPr>
        <p:spPr>
          <a:xfrm>
            <a:off x="1143000" y="3175000"/>
            <a:ext cx="4318000" cy="190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6C757D"/>
                </a:solidFill>
                <a:latin typeface="Noto Sans SC"/>
                <a:ea typeface="Noto Sans SC"/>
                <a:cs typeface="Noto Sans SC"/>
                <a:sym typeface="Noto Sans SC"/>
              </a:rPr>
              <a:t>扫描下方小程序码，可直接进入系统。</a:t>
            </a:r>
            <a:endParaRPr lang="en-US" sz="1100"/>
          </a:p>
          <a:p>
            <a:pPr indent="0" algn="l">
              <a:lnSpc>
                <a:spcPct val="125000"/>
              </a:lnSpc>
            </a:pPr>
            <a:r>
              <a:rPr lang="en-US" sz="1600" b="0" i="0" u="none" strike="noStrike">
                <a:solidFill>
                  <a:srgbClr val="6C757D"/>
                </a:solidFill>
                <a:latin typeface="Noto Sans SC"/>
                <a:ea typeface="Noto Sans SC"/>
                <a:cs typeface="Noto Sans SC"/>
                <a:sym typeface="Noto Sans SC"/>
              </a:rPr>
              <a:t/>
            </a:r>
            <a:br>
              <a:rPr lang="en-US" sz="1600" b="0" i="0" u="none" strike="noStrike">
                <a:solidFill>
                  <a:srgbClr val="6C757D"/>
                </a:solidFill>
                <a:latin typeface="Noto Sans SC"/>
                <a:ea typeface="Noto Sans SC"/>
                <a:cs typeface="Noto Sans SC"/>
                <a:sym typeface="Noto Sans SC"/>
              </a:rPr>
            </a:br>
            <a:endParaRPr lang="en-US" sz="1600" b="0" i="0" u="none" strike="noStrike">
              <a:solidFill>
                <a:srgbClr val="6C757D"/>
              </a:solidFill>
              <a:latin typeface="Noto Sans SC"/>
              <a:ea typeface="Noto Sans SC"/>
              <a:cs typeface="Noto Sans SC"/>
              <a:sym typeface="Noto Sans SC"/>
            </a:endParaRPr>
          </a:p>
          <a:p>
            <a:pPr indent="0" algn="l">
              <a:lnSpc>
                <a:spcPct val="125000"/>
              </a:lnSpc>
            </a:pPr>
            <a:r>
              <a:rPr lang="en-US" sz="1400" b="0" i="0" u="none" strike="noStrike">
                <a:solidFill>
                  <a:srgbClr val="6C757D"/>
                </a:solidFill>
                <a:latin typeface="Noto Sans SC"/>
                <a:ea typeface="Noto Sans SC"/>
                <a:cs typeface="Noto Sans SC"/>
                <a:sym typeface="Noto Sans SC"/>
              </a:rPr>
              <a:t>无需下载APP，即用即走，为您提供便捷的访问体验。</a:t>
            </a:r>
          </a:p>
        </p:txBody>
      </p:sp>
      <p:sp>
        <p:nvSpPr>
          <p:cNvPr id="8" name="AutoShape 8"/>
          <p:cNvSpPr/>
          <p:nvPr/>
        </p:nvSpPr>
        <p:spPr>
          <a:xfrm>
            <a:off x="6350000" y="1778000"/>
            <a:ext cx="5080000" cy="3810000"/>
          </a:xfrm>
          <a:prstGeom prst="roundRect">
            <a:avLst>
              <a:gd name="adj" fmla="val 3333"/>
            </a:avLst>
          </a:prstGeom>
          <a:solidFill>
            <a:srgbClr val="FFFFFF">
              <a:alpha val="90000"/>
            </a:srgbClr>
          </a:solidFill>
          <a:ln w="12700" cap="flat" cmpd="sng">
            <a:solidFill>
              <a:srgbClr val="007BFF">
                <a:alpha val="20000"/>
              </a:srgbClr>
            </a:solidFill>
            <a:prstDash val="solid"/>
            <a:round/>
          </a:ln>
        </p:spPr>
        <p:txBody>
          <a:bodyPr vert="horz" wrap="square" lIns="63500" tIns="63500" rIns="63500" bIns="63500" rtlCol="0" anchor="ctr"/>
          <a:lstStyle/>
          <a:p>
            <a:pPr algn="ctr">
              <a:defRPr/>
            </a:pPr>
            <a:endParaRPr/>
          </a:p>
        </p:txBody>
      </p:sp>
      <p:pic>
        <p:nvPicPr>
          <p:cNvPr id="2050" name="Picture 2" descr="8185a9c878c4b569b0faba11d427069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16799" y="2463800"/>
            <a:ext cx="2714625" cy="27146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007BFF"/>
                </a:solidFill>
                <a:latin typeface="Noto Sans SC"/>
                <a:ea typeface="Noto Sans SC"/>
                <a:cs typeface="Noto Sans SC"/>
                <a:sym typeface="Noto Sans SC"/>
              </a:rPr>
              <a:t>系统访问 - 方式三</a:t>
            </a:r>
            <a:endParaRPr lang="en-US" sz="1100"/>
          </a:p>
        </p:txBody>
      </p:sp>
      <p:sp>
        <p:nvSpPr>
          <p:cNvPr id="3" name="AutoShape 3"/>
          <p:cNvSpPr/>
          <p:nvPr/>
        </p:nvSpPr>
        <p:spPr>
          <a:xfrm>
            <a:off x="762000" y="1651000"/>
            <a:ext cx="5080000" cy="4318000"/>
          </a:xfrm>
          <a:prstGeom prst="roundRect">
            <a:avLst>
              <a:gd name="adj" fmla="val 2941"/>
            </a:avLst>
          </a:prstGeom>
          <a:solidFill>
            <a:srgbClr val="FFFFFF">
              <a:alpha val="90000"/>
            </a:srgbClr>
          </a:solidFill>
          <a:ln w="12700" cap="flat" cmpd="sng">
            <a:solidFill>
              <a:srgbClr val="007BFF">
                <a:alpha val="20000"/>
              </a:srgbClr>
            </a:solid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66800" y="1955800"/>
            <a:ext cx="355600" cy="355600"/>
          </a:xfrm>
          <a:prstGeom prst="rect">
            <a:avLst/>
          </a:prstGeom>
        </p:spPr>
      </p:pic>
      <p:sp>
        <p:nvSpPr>
          <p:cNvPr id="5" name="AutoShape 5"/>
          <p:cNvSpPr/>
          <p:nvPr/>
        </p:nvSpPr>
        <p:spPr>
          <a:xfrm>
            <a:off x="1524000" y="1930400"/>
            <a:ext cx="3810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微信小程序搜索</a:t>
            </a:r>
            <a:endParaRPr lang="en-US" sz="1100"/>
          </a:p>
        </p:txBody>
      </p:sp>
      <p:cxnSp>
        <p:nvCxnSpPr>
          <p:cNvPr id="6" name="Connector 6"/>
          <p:cNvCxnSpPr/>
          <p:nvPr/>
        </p:nvCxnSpPr>
        <p:spPr>
          <a:xfrm rot="-9766">
            <a:off x="1066809" y="2406650"/>
            <a:ext cx="4470400" cy="12700"/>
          </a:xfrm>
          <a:prstGeom prst="straightConnector1">
            <a:avLst/>
          </a:prstGeom>
          <a:solidFill>
            <a:srgbClr val="DEE0E3">
              <a:alpha val="100000"/>
            </a:srgbClr>
          </a:solidFill>
          <a:ln w="12700" cap="flat" cmpd="sng">
            <a:solidFill>
              <a:srgbClr val="E9ECEF">
                <a:alpha val="100000"/>
              </a:srgbClr>
            </a:solidFill>
            <a:prstDash val="solid"/>
            <a:round/>
            <a:headEnd type="none" w="med" len="med"/>
            <a:tailEnd type="none" w="med" len="med"/>
          </a:ln>
        </p:spPr>
      </p:cxn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66800" y="2667000"/>
            <a:ext cx="304800" cy="304800"/>
          </a:xfrm>
          <a:prstGeom prst="rect">
            <a:avLst/>
          </a:prstGeom>
        </p:spPr>
      </p:pic>
      <p:sp>
        <p:nvSpPr>
          <p:cNvPr id="8" name="AutoShape 8"/>
          <p:cNvSpPr/>
          <p:nvPr/>
        </p:nvSpPr>
        <p:spPr>
          <a:xfrm>
            <a:off x="1473200" y="2641600"/>
            <a:ext cx="4064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1. 搜索小程序</a:t>
            </a:r>
            <a:endParaRPr lang="en-US" sz="1100"/>
          </a:p>
        </p:txBody>
      </p:sp>
      <p:sp>
        <p:nvSpPr>
          <p:cNvPr id="9" name="AutoShape 9"/>
          <p:cNvSpPr/>
          <p:nvPr/>
        </p:nvSpPr>
        <p:spPr>
          <a:xfrm>
            <a:off x="1473200" y="29718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在微信搜索栏输入“实验室安全智慧化管控系统”，查找对应的小程序入口。</a:t>
            </a:r>
            <a:endParaRPr lang="en-US" sz="1100"/>
          </a:p>
        </p:txBody>
      </p:sp>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66800" y="3606800"/>
            <a:ext cx="304800" cy="304800"/>
          </a:xfrm>
          <a:prstGeom prst="rect">
            <a:avLst/>
          </a:prstGeom>
        </p:spPr>
      </p:pic>
      <p:sp>
        <p:nvSpPr>
          <p:cNvPr id="11" name="AutoShape 11"/>
          <p:cNvSpPr/>
          <p:nvPr/>
        </p:nvSpPr>
        <p:spPr>
          <a:xfrm>
            <a:off x="1473200" y="3581400"/>
            <a:ext cx="4064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ans SC"/>
                <a:ea typeface="Noto Sans SC"/>
                <a:cs typeface="Noto Sans SC"/>
                <a:sym typeface="Noto Sans SC"/>
              </a:rPr>
              <a:t>2. 识别并进入</a:t>
            </a:r>
            <a:endParaRPr lang="en-US" sz="1100"/>
          </a:p>
        </p:txBody>
      </p:sp>
      <p:sp>
        <p:nvSpPr>
          <p:cNvPr id="12" name="AutoShape 12"/>
          <p:cNvSpPr/>
          <p:nvPr/>
        </p:nvSpPr>
        <p:spPr>
          <a:xfrm>
            <a:off x="1473200" y="39116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C757D"/>
                </a:solidFill>
                <a:latin typeface="Noto Sans SC"/>
                <a:ea typeface="Noto Sans SC"/>
                <a:cs typeface="Noto Sans SC"/>
                <a:sym typeface="Noto Sans SC"/>
              </a:rPr>
              <a:t>确认小程序图标带有学校官方 Logo，点击进入系统。</a:t>
            </a:r>
            <a:endParaRPr lang="en-US" sz="1100"/>
          </a:p>
        </p:txBody>
      </p:sp>
      <p:sp>
        <p:nvSpPr>
          <p:cNvPr id="13" name="AutoShape 13"/>
          <p:cNvSpPr/>
          <p:nvPr/>
        </p:nvSpPr>
        <p:spPr>
          <a:xfrm>
            <a:off x="6223000" y="1651000"/>
            <a:ext cx="5207000" cy="4318000"/>
          </a:xfrm>
          <a:prstGeom prst="roundRect">
            <a:avLst>
              <a:gd name="adj" fmla="val 2941"/>
            </a:avLst>
          </a:prstGeom>
          <a:solidFill>
            <a:srgbClr val="FFFFFF">
              <a:alpha val="90000"/>
            </a:srgbClr>
          </a:solidFill>
          <a:ln w="12700" cap="flat" cmpd="sng">
            <a:solidFill>
              <a:srgbClr val="007BFF">
                <a:alpha val="20000"/>
              </a:srgbClr>
            </a:solid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endParaRPr/>
          </a:p>
        </p:txBody>
      </p:sp>
      <p:pic>
        <p:nvPicPr>
          <p:cNvPr id="3074" name="Picture 2" descr="截屏2026-01-23 14.40.0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99200" y="2216149"/>
            <a:ext cx="5314950" cy="30861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AutoShape 3"/>
          <p:cNvSpPr/>
          <p:nvPr/>
        </p:nvSpPr>
        <p:spPr>
          <a:xfrm>
            <a:off x="762000" y="2286000"/>
            <a:ext cx="10668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a:solidFill>
                  <a:srgbClr val="007BFF"/>
                </a:solidFill>
                <a:latin typeface="Noto Sans SC"/>
                <a:ea typeface="Noto Sans SC"/>
                <a:cs typeface="Noto Sans SC"/>
                <a:sym typeface="Noto Sans SC"/>
              </a:rPr>
              <a:t>03 权限申请</a:t>
            </a:r>
            <a:endParaRPr lang="en-US" sz="1100"/>
          </a:p>
        </p:txBody>
      </p:sp>
      <p:cxnSp>
        <p:nvCxnSpPr>
          <p:cNvPr id="4" name="Connector 4"/>
          <p:cNvCxnSpPr/>
          <p:nvPr/>
        </p:nvCxnSpPr>
        <p:spPr>
          <a:xfrm rot="-42969">
            <a:off x="5588040" y="3105150"/>
            <a:ext cx="1016000" cy="12700"/>
          </a:xfrm>
          <a:prstGeom prst="straightConnector1">
            <a:avLst/>
          </a:prstGeom>
          <a:solidFill>
            <a:srgbClr val="DEE0E3">
              <a:alpha val="100000"/>
            </a:srgbClr>
          </a:solidFill>
          <a:ln w="25400" cap="flat" cmpd="sng">
            <a:solidFill>
              <a:srgbClr val="007BFF">
                <a:alpha val="100000"/>
              </a:srgbClr>
            </a:solidFill>
            <a:prstDash val="solid"/>
            <a:round/>
            <a:headEnd type="none" w="lg" len="lg"/>
            <a:tailEnd type="none" w="lg" len="lg"/>
          </a:ln>
        </p:spPr>
      </p:cxnSp>
      <p:sp>
        <p:nvSpPr>
          <p:cNvPr id="5" name="AutoShape 5"/>
          <p:cNvSpPr/>
          <p:nvPr/>
        </p:nvSpPr>
        <p:spPr>
          <a:xfrm>
            <a:off x="762000" y="3365500"/>
            <a:ext cx="10668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a:solidFill>
                  <a:srgbClr val="6C757D"/>
                </a:solidFill>
                <a:latin typeface="Noto Sans SC"/>
                <a:ea typeface="Noto Sans SC"/>
                <a:cs typeface="Noto Sans SC"/>
                <a:sym typeface="Noto Sans SC"/>
              </a:rPr>
              <a:t>本章将介绍如何申请危险废物的称重登记权限。</a:t>
            </a:r>
            <a:endParaRPr lang="en-US" sz="1100"/>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TotalTime>
  <Words>1051</Words>
  <Application>Microsoft Office PowerPoint</Application>
  <PresentationFormat>宽屏</PresentationFormat>
  <Paragraphs>225</Paragraphs>
  <Slides>25</Slides>
  <Notes>25</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25</vt:i4>
      </vt:variant>
    </vt:vector>
  </HeadingPairs>
  <TitlesOfParts>
    <vt:vector size="32" baseType="lpstr">
      <vt:lpstr>Noto Sans SC</vt:lpstr>
      <vt:lpstr>Roboto</vt:lpstr>
      <vt:lpstr>宋体</vt:lpstr>
      <vt:lpstr>微软雅黑</vt:lpstr>
      <vt:lpstr>Arial</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wb</cp:lastModifiedBy>
  <cp:revision>9</cp:revision>
  <dcterms:modified xsi:type="dcterms:W3CDTF">2026-03-11T01:35:28Z</dcterms:modified>
</cp:coreProperties>
</file>