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0"/>
  </p:notesMasterIdLst>
  <p:sldIdLst>
    <p:sldId id="256" r:id="rId3"/>
    <p:sldId id="268" r:id="rId4"/>
    <p:sldId id="276" r:id="rId5"/>
    <p:sldId id="277" r:id="rId6"/>
    <p:sldId id="280" r:id="rId7"/>
    <p:sldId id="281" r:id="rId8"/>
    <p:sldId id="269" r:id="rId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939" autoAdjust="0"/>
  </p:normalViewPr>
  <p:slideViewPr>
    <p:cSldViewPr snapToGrid="0">
      <p:cViewPr>
        <p:scale>
          <a:sx n="66" d="100"/>
          <a:sy n="66" d="100"/>
        </p:scale>
        <p:origin x="2274" y="94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11.03.2026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大家好，欢迎查阅《实验室安全智慧化管控系统·用户指南》的报备人员部分。本指南将详细介绍作为报备人员，如何在系统中完成危险废物回收报备的全部操作流程，确保大家能够准确、高效地完成相关工作。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962630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981635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489640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457816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感谢大家的观看，希望这份详细的用户指南能帮助您顺利完成实验室危险废物的回收报备工作。如果在操作过程中遇到任何问题，请及时联系相关负责人。谢谢！</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3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0"/>
            <a:ext cx="12192000" cy="152400"/>
          </a:xfrm>
          <a:prstGeom prst="roundRect">
            <a:avLst>
              <a:gd name="adj" fmla="val 0"/>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1121508" y="323215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50000"/>
              </a:lnSpc>
              <a:defRPr/>
            </a:pPr>
            <a:r>
              <a:rPr lang="en-US" sz="3200" b="1" i="0" u="none" strike="noStrike" dirty="0" err="1" smtClean="0">
                <a:solidFill>
                  <a:srgbClr val="003366"/>
                </a:solidFill>
                <a:latin typeface="Noto Sans SC"/>
                <a:ea typeface="Noto Sans SC"/>
                <a:cs typeface="Noto Sans SC"/>
                <a:sym typeface="Noto Sans SC"/>
              </a:rPr>
              <a:t>实验室安全智慧化管控系统</a:t>
            </a:r>
            <a:r>
              <a:rPr lang="zh-CN" altLang="en-US" sz="3200" b="1" i="0" u="none" strike="noStrike" dirty="0" smtClean="0">
                <a:solidFill>
                  <a:srgbClr val="003366"/>
                </a:solidFill>
                <a:latin typeface="Noto Sans SC"/>
                <a:ea typeface="Noto Sans SC"/>
                <a:cs typeface="Noto Sans SC"/>
                <a:sym typeface="Noto Sans SC"/>
              </a:rPr>
              <a:t>（危废报备处置）</a:t>
            </a:r>
            <a:endParaRPr lang="en-US" altLang="zh-CN" sz="3200" b="1" i="0" u="none" strike="noStrike" dirty="0" smtClean="0">
              <a:solidFill>
                <a:srgbClr val="003366"/>
              </a:solidFill>
              <a:latin typeface="Noto Sans SC"/>
              <a:ea typeface="Noto Sans SC"/>
              <a:cs typeface="Noto Sans SC"/>
              <a:sym typeface="Noto Sans SC"/>
            </a:endParaRPr>
          </a:p>
          <a:p>
            <a:pPr indent="0" algn="ctr">
              <a:lnSpc>
                <a:spcPct val="150000"/>
              </a:lnSpc>
              <a:defRPr/>
            </a:pPr>
            <a:r>
              <a:rPr lang="zh-CN" altLang="en-US" sz="3200" b="1" dirty="0">
                <a:solidFill>
                  <a:srgbClr val="003366"/>
                </a:solidFill>
                <a:latin typeface="Noto Sans SC"/>
                <a:ea typeface="Noto Sans SC"/>
                <a:cs typeface="Noto Sans SC"/>
                <a:sym typeface="Noto Sans SC"/>
              </a:rPr>
              <a:t>将教师添加报备人员指南</a:t>
            </a:r>
            <a:endParaRPr lang="en-US" sz="1100" dirty="0"/>
          </a:p>
        </p:txBody>
      </p:sp>
      <p:cxnSp>
        <p:nvCxnSpPr>
          <p:cNvPr id="5" name="Connector 5"/>
          <p:cNvCxnSpPr/>
          <p:nvPr/>
        </p:nvCxnSpPr>
        <p:spPr>
          <a:xfrm rot="-34376">
            <a:off x="5566540" y="4622800"/>
            <a:ext cx="1270000" cy="12700"/>
          </a:xfrm>
          <a:prstGeom prst="straightConnector1">
            <a:avLst/>
          </a:prstGeom>
          <a:solidFill>
            <a:srgbClr val="DEE0E3">
              <a:alpha val="100000"/>
            </a:srgbClr>
          </a:solidFill>
          <a:ln w="25400" cap="flat" cmpd="sng">
            <a:solidFill>
              <a:srgbClr val="666666">
                <a:alpha val="100000"/>
              </a:srgbClr>
            </a:solidFill>
            <a:prstDash val="solid"/>
            <a:round/>
            <a:headEnd type="none" w="lg" len="lg"/>
            <a:tailEnd type="none" w="lg" len="lg"/>
          </a:ln>
        </p:spPr>
      </p:cxnSp>
      <p:sp>
        <p:nvSpPr>
          <p:cNvPr id="6" name="AutoShape 6"/>
          <p:cNvSpPr/>
          <p:nvPr/>
        </p:nvSpPr>
        <p:spPr>
          <a:xfrm>
            <a:off x="1121508" y="4883150"/>
            <a:ext cx="1016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0" i="0" u="none" strike="noStrike" dirty="0" err="1">
                <a:solidFill>
                  <a:srgbClr val="666666"/>
                </a:solidFill>
                <a:latin typeface="Noto Sans SC"/>
                <a:ea typeface="Noto Sans SC"/>
                <a:cs typeface="Noto Sans SC"/>
                <a:sym typeface="Noto Sans SC"/>
              </a:rPr>
              <a:t>详细操作指南</a:t>
            </a:r>
            <a:endParaRPr lang="en-US" sz="1100" dirty="0"/>
          </a:p>
        </p:txBody>
      </p:sp>
      <p:sp>
        <p:nvSpPr>
          <p:cNvPr id="7" name="AutoShape 7"/>
          <p:cNvSpPr/>
          <p:nvPr/>
        </p:nvSpPr>
        <p:spPr>
          <a:xfrm>
            <a:off x="0" y="6705600"/>
            <a:ext cx="12192000" cy="152400"/>
          </a:xfrm>
          <a:prstGeom prst="roundRect">
            <a:avLst>
              <a:gd name="adj" fmla="val 0"/>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0" name="图片 9"/>
          <p:cNvPicPr>
            <a:picLocks noChangeAspect="1"/>
          </p:cNvPicPr>
          <p:nvPr/>
        </p:nvPicPr>
        <p:blipFill rotWithShape="1">
          <a:blip r:embed="rId3"/>
          <a:srcRect l="14017" r="54444"/>
          <a:stretch/>
        </p:blipFill>
        <p:spPr>
          <a:xfrm>
            <a:off x="5566508" y="882650"/>
            <a:ext cx="1081454" cy="14859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600" b="1" dirty="0" smtClean="0">
                <a:solidFill>
                  <a:srgbClr val="003366"/>
                </a:solidFill>
                <a:latin typeface="Noto Sans SC"/>
                <a:ea typeface="Noto Sans SC"/>
                <a:sym typeface="Noto Sans SC"/>
              </a:rPr>
              <a:t>登录“实验室安全智慧化管控系统”</a:t>
            </a:r>
            <a:endParaRPr lang="en-US" sz="1100" dirty="0"/>
          </a:p>
        </p:txBody>
      </p:sp>
      <p:cxnSp>
        <p:nvCxnSpPr>
          <p:cNvPr id="3" name="Connector 3"/>
          <p:cNvCxnSpPr/>
          <p:nvPr/>
        </p:nvCxnSpPr>
        <p:spPr>
          <a:xfrm rot="-42969">
            <a:off x="762040" y="1771650"/>
            <a:ext cx="1016000" cy="12700"/>
          </a:xfrm>
          <a:prstGeom prst="straightConnector1">
            <a:avLst/>
          </a:prstGeom>
          <a:solidFill>
            <a:srgbClr val="DEE0E3">
              <a:alpha val="100000"/>
            </a:srgbClr>
          </a:solidFill>
          <a:ln w="50800" cap="flat" cmpd="sng">
            <a:solidFill>
              <a:srgbClr val="003366">
                <a:alpha val="100000"/>
              </a:srgbClr>
            </a:solidFill>
            <a:prstDash val="solid"/>
            <a:round/>
            <a:headEnd type="none" w="lg" len="lg"/>
            <a:tailEnd type="none" w="lg" len="lg"/>
          </a:ln>
        </p:spPr>
      </p:cxnSp>
      <p:sp>
        <p:nvSpPr>
          <p:cNvPr id="8" name="文本框 7"/>
          <p:cNvSpPr txBox="1"/>
          <p:nvPr/>
        </p:nvSpPr>
        <p:spPr>
          <a:xfrm>
            <a:off x="2489240" y="5967664"/>
            <a:ext cx="8337539" cy="461665"/>
          </a:xfrm>
          <a:prstGeom prst="rect">
            <a:avLst/>
          </a:prstGeom>
          <a:noFill/>
        </p:spPr>
        <p:txBody>
          <a:bodyPr wrap="none" rtlCol="0">
            <a:spAutoFit/>
          </a:bodyPr>
          <a:lstStyle/>
          <a:p>
            <a:r>
              <a:rPr lang="zh-CN" altLang="en-US" sz="2400" b="1" dirty="0" smtClean="0">
                <a:solidFill>
                  <a:schemeClr val="accent1">
                    <a:lumMod val="75000"/>
                  </a:schemeClr>
                </a:solidFill>
              </a:rPr>
              <a:t>进入实验室安全与条件保障处，</a:t>
            </a:r>
            <a:r>
              <a:rPr lang="en-US" altLang="zh-CN" sz="2400" b="1" dirty="0">
                <a:solidFill>
                  <a:schemeClr val="accent1">
                    <a:lumMod val="75000"/>
                  </a:schemeClr>
                </a:solidFill>
              </a:rPr>
              <a:t>https://sysc.nwafu.edu.cn/</a:t>
            </a:r>
            <a:endParaRPr lang="zh-CN" altLang="en-US" sz="2400" b="1" dirty="0">
              <a:solidFill>
                <a:schemeClr val="accent1">
                  <a:lumMod val="75000"/>
                </a:schemeClr>
              </a:solidFill>
            </a:endParaRPr>
          </a:p>
        </p:txBody>
      </p:sp>
      <p:pic>
        <p:nvPicPr>
          <p:cNvPr id="9" name="图片 8"/>
          <p:cNvPicPr>
            <a:picLocks noChangeAspect="1"/>
          </p:cNvPicPr>
          <p:nvPr/>
        </p:nvPicPr>
        <p:blipFill>
          <a:blip r:embed="rId3"/>
          <a:stretch>
            <a:fillRect/>
          </a:stretch>
        </p:blipFill>
        <p:spPr>
          <a:xfrm>
            <a:off x="2489240" y="2089783"/>
            <a:ext cx="7646885" cy="3339742"/>
          </a:xfrm>
          <a:prstGeom prst="rect">
            <a:avLst/>
          </a:prstGeom>
        </p:spPr>
      </p:pic>
      <p:sp>
        <p:nvSpPr>
          <p:cNvPr id="10" name="矩形 9"/>
          <p:cNvSpPr/>
          <p:nvPr/>
        </p:nvSpPr>
        <p:spPr>
          <a:xfrm>
            <a:off x="6896100" y="4476750"/>
            <a:ext cx="1295400" cy="838200"/>
          </a:xfrm>
          <a:prstGeom prst="rect">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600" b="1" dirty="0">
                <a:solidFill>
                  <a:srgbClr val="003366"/>
                </a:solidFill>
                <a:latin typeface="Noto Sans SC"/>
                <a:ea typeface="Noto Sans SC"/>
                <a:sym typeface="Noto Sans SC"/>
              </a:rPr>
              <a:t>登录“实验室安全智慧化管控系统”</a:t>
            </a:r>
            <a:endParaRPr lang="en-US" altLang="zh-CN" sz="1100" dirty="0"/>
          </a:p>
        </p:txBody>
      </p:sp>
      <p:cxnSp>
        <p:nvCxnSpPr>
          <p:cNvPr id="3" name="Connector 3"/>
          <p:cNvCxnSpPr/>
          <p:nvPr/>
        </p:nvCxnSpPr>
        <p:spPr>
          <a:xfrm rot="-42969">
            <a:off x="762040" y="1771650"/>
            <a:ext cx="1016000" cy="12700"/>
          </a:xfrm>
          <a:prstGeom prst="straightConnector1">
            <a:avLst/>
          </a:prstGeom>
          <a:solidFill>
            <a:srgbClr val="DEE0E3">
              <a:alpha val="100000"/>
            </a:srgbClr>
          </a:solidFill>
          <a:ln w="50800" cap="flat" cmpd="sng">
            <a:solidFill>
              <a:srgbClr val="003366">
                <a:alpha val="100000"/>
              </a:srgbClr>
            </a:solidFill>
            <a:prstDash val="solid"/>
            <a:round/>
            <a:headEnd type="none" w="lg" len="lg"/>
            <a:tailEnd type="none" w="lg" len="lg"/>
          </a:ln>
        </p:spPr>
      </p:cxnSp>
      <p:pic>
        <p:nvPicPr>
          <p:cNvPr id="7" name="图片 6"/>
          <p:cNvPicPr>
            <a:picLocks noChangeAspect="1"/>
          </p:cNvPicPr>
          <p:nvPr/>
        </p:nvPicPr>
        <p:blipFill>
          <a:blip r:embed="rId3"/>
          <a:stretch>
            <a:fillRect/>
          </a:stretch>
        </p:blipFill>
        <p:spPr>
          <a:xfrm>
            <a:off x="2713015" y="1765301"/>
            <a:ext cx="7109068" cy="4037951"/>
          </a:xfrm>
          <a:prstGeom prst="rect">
            <a:avLst/>
          </a:prstGeom>
        </p:spPr>
      </p:pic>
      <p:sp>
        <p:nvSpPr>
          <p:cNvPr id="5" name="文本框 4"/>
          <p:cNvSpPr txBox="1"/>
          <p:nvPr/>
        </p:nvSpPr>
        <p:spPr>
          <a:xfrm>
            <a:off x="4944110" y="6093756"/>
            <a:ext cx="2954655" cy="461665"/>
          </a:xfrm>
          <a:prstGeom prst="rect">
            <a:avLst/>
          </a:prstGeom>
          <a:noFill/>
        </p:spPr>
        <p:txBody>
          <a:bodyPr wrap="none" rtlCol="0">
            <a:spAutoFit/>
          </a:bodyPr>
          <a:lstStyle/>
          <a:p>
            <a:r>
              <a:rPr lang="zh-CN" altLang="en-US" sz="2400" b="1" dirty="0" smtClean="0">
                <a:solidFill>
                  <a:schemeClr val="accent1">
                    <a:lumMod val="75000"/>
                  </a:schemeClr>
                </a:solidFill>
              </a:rPr>
              <a:t>点击“危废报备处置”</a:t>
            </a:r>
            <a:endParaRPr lang="zh-CN" altLang="en-US" sz="2400" b="1" dirty="0">
              <a:solidFill>
                <a:schemeClr val="accent1">
                  <a:lumMod val="75000"/>
                </a:schemeClr>
              </a:solidFill>
            </a:endParaRPr>
          </a:p>
        </p:txBody>
      </p:sp>
      <p:sp>
        <p:nvSpPr>
          <p:cNvPr id="6" name="矩形 5"/>
          <p:cNvSpPr/>
          <p:nvPr/>
        </p:nvSpPr>
        <p:spPr>
          <a:xfrm>
            <a:off x="4317422" y="4219574"/>
            <a:ext cx="1292803" cy="619125"/>
          </a:xfrm>
          <a:prstGeom prst="rect">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3320335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600" b="1" dirty="0" smtClean="0">
                <a:solidFill>
                  <a:srgbClr val="003366"/>
                </a:solidFill>
                <a:latin typeface="Noto Sans SC"/>
                <a:ea typeface="Noto Sans SC"/>
                <a:sym typeface="Noto Sans SC"/>
              </a:rPr>
              <a:t>进入“报备登记人员配置”</a:t>
            </a:r>
            <a:endParaRPr lang="en-US" altLang="zh-CN" sz="1100" dirty="0"/>
          </a:p>
        </p:txBody>
      </p:sp>
      <p:cxnSp>
        <p:nvCxnSpPr>
          <p:cNvPr id="3" name="Connector 3"/>
          <p:cNvCxnSpPr/>
          <p:nvPr/>
        </p:nvCxnSpPr>
        <p:spPr>
          <a:xfrm rot="-42969">
            <a:off x="762040" y="1771650"/>
            <a:ext cx="1016000" cy="12700"/>
          </a:xfrm>
          <a:prstGeom prst="straightConnector1">
            <a:avLst/>
          </a:prstGeom>
          <a:solidFill>
            <a:srgbClr val="DEE0E3">
              <a:alpha val="100000"/>
            </a:srgbClr>
          </a:solidFill>
          <a:ln w="50800" cap="flat" cmpd="sng">
            <a:solidFill>
              <a:srgbClr val="003366">
                <a:alpha val="100000"/>
              </a:srgbClr>
            </a:solidFill>
            <a:prstDash val="solid"/>
            <a:round/>
            <a:headEnd type="none" w="lg" len="lg"/>
            <a:tailEnd type="none" w="lg" len="lg"/>
          </a:ln>
        </p:spPr>
      </p:cxnSp>
      <p:sp>
        <p:nvSpPr>
          <p:cNvPr id="5" name="文本框 4"/>
          <p:cNvSpPr txBox="1"/>
          <p:nvPr/>
        </p:nvSpPr>
        <p:spPr>
          <a:xfrm>
            <a:off x="2925901" y="6215184"/>
            <a:ext cx="6340197" cy="461665"/>
          </a:xfrm>
          <a:prstGeom prst="rect">
            <a:avLst/>
          </a:prstGeom>
          <a:noFill/>
        </p:spPr>
        <p:txBody>
          <a:bodyPr wrap="none" rtlCol="0">
            <a:spAutoFit/>
          </a:bodyPr>
          <a:lstStyle/>
          <a:p>
            <a:r>
              <a:rPr lang="zh-CN" altLang="en-US" sz="2400" b="1" dirty="0" smtClean="0">
                <a:solidFill>
                  <a:schemeClr val="accent1">
                    <a:lumMod val="75000"/>
                  </a:schemeClr>
                </a:solidFill>
              </a:rPr>
              <a:t>点击右上角</a:t>
            </a:r>
            <a:r>
              <a:rPr lang="zh-CN" altLang="en-US" sz="2400" b="1" dirty="0" smtClean="0">
                <a:solidFill>
                  <a:schemeClr val="accent1">
                    <a:lumMod val="75000"/>
                  </a:schemeClr>
                </a:solidFill>
              </a:rPr>
              <a:t>“</a:t>
            </a:r>
            <a:r>
              <a:rPr lang="zh-CN" altLang="en-US" sz="2400" b="1" dirty="0" smtClean="0">
                <a:solidFill>
                  <a:schemeClr val="accent1">
                    <a:lumMod val="75000"/>
                  </a:schemeClr>
                </a:solidFill>
              </a:rPr>
              <a:t>人员管理</a:t>
            </a:r>
            <a:r>
              <a:rPr lang="zh-CN" altLang="en-US" sz="2400" b="1" dirty="0" smtClean="0">
                <a:solidFill>
                  <a:schemeClr val="accent1">
                    <a:lumMod val="75000"/>
                  </a:schemeClr>
                </a:solidFill>
              </a:rPr>
              <a:t>”</a:t>
            </a:r>
            <a:r>
              <a:rPr lang="en-US" altLang="zh-CN" sz="2400" b="1" dirty="0" smtClean="0">
                <a:solidFill>
                  <a:schemeClr val="accent1">
                    <a:lumMod val="75000"/>
                  </a:schemeClr>
                </a:solidFill>
              </a:rPr>
              <a:t>—</a:t>
            </a:r>
            <a:r>
              <a:rPr lang="zh-CN" altLang="en-US" sz="2400" b="1" dirty="0" smtClean="0">
                <a:solidFill>
                  <a:schemeClr val="accent1">
                    <a:lumMod val="75000"/>
                  </a:schemeClr>
                </a:solidFill>
              </a:rPr>
              <a:t>“报备登记人员配置”</a:t>
            </a:r>
            <a:endParaRPr lang="zh-CN" altLang="en-US" sz="2400" b="1" dirty="0">
              <a:solidFill>
                <a:schemeClr val="accent1">
                  <a:lumMod val="75000"/>
                </a:schemeClr>
              </a:solidFill>
            </a:endParaRPr>
          </a:p>
        </p:txBody>
      </p:sp>
      <p:pic>
        <p:nvPicPr>
          <p:cNvPr id="7" name="图片 6"/>
          <p:cNvPicPr>
            <a:picLocks noChangeAspect="1"/>
          </p:cNvPicPr>
          <p:nvPr/>
        </p:nvPicPr>
        <p:blipFill rotWithShape="1">
          <a:blip r:embed="rId3"/>
          <a:srcRect r="12833" b="20459"/>
          <a:stretch/>
        </p:blipFill>
        <p:spPr>
          <a:xfrm>
            <a:off x="1989443" y="1949446"/>
            <a:ext cx="7795034" cy="3903918"/>
          </a:xfrm>
          <a:prstGeom prst="rect">
            <a:avLst/>
          </a:prstGeom>
        </p:spPr>
      </p:pic>
      <p:sp>
        <p:nvSpPr>
          <p:cNvPr id="9" name="矩形 8"/>
          <p:cNvSpPr/>
          <p:nvPr/>
        </p:nvSpPr>
        <p:spPr>
          <a:xfrm>
            <a:off x="1989443" y="4313788"/>
            <a:ext cx="1948814" cy="674671"/>
          </a:xfrm>
          <a:prstGeom prst="rect">
            <a:avLst/>
          </a:prstGeom>
          <a:no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6979208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or 3"/>
          <p:cNvCxnSpPr/>
          <p:nvPr/>
        </p:nvCxnSpPr>
        <p:spPr>
          <a:xfrm rot="-42969">
            <a:off x="762040" y="1771650"/>
            <a:ext cx="1016000" cy="12700"/>
          </a:xfrm>
          <a:prstGeom prst="straightConnector1">
            <a:avLst/>
          </a:prstGeom>
          <a:solidFill>
            <a:srgbClr val="DEE0E3">
              <a:alpha val="100000"/>
            </a:srgbClr>
          </a:solidFill>
          <a:ln w="50800" cap="flat" cmpd="sng">
            <a:solidFill>
              <a:srgbClr val="003366">
                <a:alpha val="100000"/>
              </a:srgbClr>
            </a:solidFill>
            <a:prstDash val="solid"/>
            <a:round/>
            <a:headEnd type="none" w="lg" len="lg"/>
            <a:tailEnd type="none" w="lg" len="lg"/>
          </a:ln>
        </p:spPr>
      </p:cxnSp>
      <p:sp>
        <p:nvSpPr>
          <p:cNvPr id="5" name="文本框 4"/>
          <p:cNvSpPr txBox="1"/>
          <p:nvPr/>
        </p:nvSpPr>
        <p:spPr>
          <a:xfrm>
            <a:off x="1908669" y="5926200"/>
            <a:ext cx="9020589" cy="830997"/>
          </a:xfrm>
          <a:prstGeom prst="rect">
            <a:avLst/>
          </a:prstGeom>
          <a:noFill/>
        </p:spPr>
        <p:txBody>
          <a:bodyPr wrap="square" rtlCol="0">
            <a:spAutoFit/>
          </a:bodyPr>
          <a:lstStyle/>
          <a:p>
            <a:r>
              <a:rPr lang="zh-CN" altLang="en-US" sz="2400" b="1" dirty="0">
                <a:solidFill>
                  <a:schemeClr val="accent1">
                    <a:lumMod val="75000"/>
                  </a:schemeClr>
                </a:solidFill>
              </a:rPr>
              <a:t>实验室负责人可在系统为自己负责的实验室配置、移除报备</a:t>
            </a:r>
            <a:r>
              <a:rPr lang="en-US" altLang="zh-CN" sz="2400" b="1" dirty="0">
                <a:solidFill>
                  <a:schemeClr val="accent1">
                    <a:lumMod val="75000"/>
                  </a:schemeClr>
                </a:solidFill>
              </a:rPr>
              <a:t>/</a:t>
            </a:r>
            <a:r>
              <a:rPr lang="zh-CN" altLang="en-US" sz="2400" b="1" dirty="0">
                <a:solidFill>
                  <a:schemeClr val="accent1">
                    <a:lumMod val="75000"/>
                  </a:schemeClr>
                </a:solidFill>
              </a:rPr>
              <a:t>登记人员，也可以审批自己负责的实验室的权限申请。</a:t>
            </a:r>
            <a:endParaRPr lang="zh-CN" altLang="en-US" sz="2400" b="1" dirty="0">
              <a:solidFill>
                <a:schemeClr val="accent1">
                  <a:lumMod val="75000"/>
                </a:schemeClr>
              </a:solidFill>
            </a:endParaRPr>
          </a:p>
        </p:txBody>
      </p:sp>
      <p:pic>
        <p:nvPicPr>
          <p:cNvPr id="1026" name="Picture 2" descr="截屏2026-01-23 17.07.09"/>
          <p:cNvPicPr>
            <a:picLocks noChangeAspect="1" noChangeArrowheads="1"/>
          </p:cNvPicPr>
          <p:nvPr/>
        </p:nvPicPr>
        <p:blipFill rotWithShape="1">
          <a:blip r:embed="rId3">
            <a:extLst>
              <a:ext uri="{28A0092B-C50C-407E-A947-70E740481C1C}">
                <a14:useLocalDpi xmlns:a14="http://schemas.microsoft.com/office/drawing/2010/main" val="0"/>
              </a:ext>
            </a:extLst>
          </a:blip>
          <a:srcRect l="2184" t="7479" r="2768" b="3030"/>
          <a:stretch/>
        </p:blipFill>
        <p:spPr bwMode="auto">
          <a:xfrm>
            <a:off x="2311651" y="1765301"/>
            <a:ext cx="7978978" cy="4160899"/>
          </a:xfrm>
          <a:prstGeom prst="rect">
            <a:avLst/>
          </a:prstGeom>
          <a:noFill/>
          <a:extLst>
            <a:ext uri="{909E8E84-426E-40DD-AFC4-6F175D3DCCD1}">
              <a14:hiddenFill xmlns:a14="http://schemas.microsoft.com/office/drawing/2010/main">
                <a:solidFill>
                  <a:srgbClr val="FFFFFF"/>
                </a:solidFill>
              </a14:hiddenFill>
            </a:ext>
          </a:extLst>
        </p:spPr>
      </p:pic>
      <p:sp>
        <p:nvSpPr>
          <p:cNvPr id="8"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600" b="1" dirty="0" smtClean="0">
                <a:solidFill>
                  <a:srgbClr val="003366"/>
                </a:solidFill>
                <a:latin typeface="Noto Sans SC"/>
                <a:ea typeface="Noto Sans SC"/>
                <a:sym typeface="Noto Sans SC"/>
              </a:rPr>
              <a:t>“报备登记人员配置”界面</a:t>
            </a:r>
            <a:endParaRPr lang="en-US" altLang="zh-CN" sz="1100" dirty="0"/>
          </a:p>
        </p:txBody>
      </p:sp>
    </p:spTree>
    <p:extLst>
      <p:ext uri="{BB962C8B-B14F-4D97-AF65-F5344CB8AC3E}">
        <p14:creationId xmlns:p14="http://schemas.microsoft.com/office/powerpoint/2010/main" val="35030670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or 3"/>
          <p:cNvCxnSpPr/>
          <p:nvPr/>
        </p:nvCxnSpPr>
        <p:spPr>
          <a:xfrm rot="-42969">
            <a:off x="762040" y="1771650"/>
            <a:ext cx="1016000" cy="12700"/>
          </a:xfrm>
          <a:prstGeom prst="straightConnector1">
            <a:avLst/>
          </a:prstGeom>
          <a:solidFill>
            <a:srgbClr val="DEE0E3">
              <a:alpha val="100000"/>
            </a:srgbClr>
          </a:solidFill>
          <a:ln w="50800" cap="flat" cmpd="sng">
            <a:solidFill>
              <a:srgbClr val="003366">
                <a:alpha val="100000"/>
              </a:srgbClr>
            </a:solidFill>
            <a:prstDash val="solid"/>
            <a:round/>
            <a:headEnd type="none" w="lg" len="lg"/>
            <a:tailEnd type="none" w="lg" len="lg"/>
          </a:ln>
        </p:spPr>
      </p:cxnSp>
      <p:sp>
        <p:nvSpPr>
          <p:cNvPr id="5" name="文本框 4"/>
          <p:cNvSpPr txBox="1"/>
          <p:nvPr/>
        </p:nvSpPr>
        <p:spPr>
          <a:xfrm>
            <a:off x="1908669" y="5926200"/>
            <a:ext cx="9020589" cy="830997"/>
          </a:xfrm>
          <a:prstGeom prst="rect">
            <a:avLst/>
          </a:prstGeom>
          <a:noFill/>
        </p:spPr>
        <p:txBody>
          <a:bodyPr wrap="square" rtlCol="0">
            <a:spAutoFit/>
          </a:bodyPr>
          <a:lstStyle/>
          <a:p>
            <a:r>
              <a:rPr lang="zh-CN" altLang="en-US" sz="2400" b="1" dirty="0">
                <a:solidFill>
                  <a:schemeClr val="accent1">
                    <a:lumMod val="75000"/>
                  </a:schemeClr>
                </a:solidFill>
              </a:rPr>
              <a:t>点击新增可</a:t>
            </a:r>
            <a:r>
              <a:rPr lang="zh-CN" altLang="en-US" sz="2400" b="1" dirty="0" smtClean="0">
                <a:solidFill>
                  <a:schemeClr val="accent1">
                    <a:lumMod val="75000"/>
                  </a:schemeClr>
                </a:solidFill>
              </a:rPr>
              <a:t>为指定</a:t>
            </a:r>
            <a:r>
              <a:rPr lang="zh-CN" altLang="en-US" sz="2400" b="1" dirty="0">
                <a:solidFill>
                  <a:schemeClr val="accent1">
                    <a:lumMod val="75000"/>
                  </a:schemeClr>
                </a:solidFill>
              </a:rPr>
              <a:t>实验室配置相应报备、登记人员，下拉选择实验室，输入人员学</a:t>
            </a:r>
            <a:r>
              <a:rPr lang="en-US" altLang="zh-CN" sz="2400" b="1" dirty="0">
                <a:solidFill>
                  <a:schemeClr val="accent1">
                    <a:lumMod val="75000"/>
                  </a:schemeClr>
                </a:solidFill>
              </a:rPr>
              <a:t>/</a:t>
            </a:r>
            <a:r>
              <a:rPr lang="zh-CN" altLang="en-US" sz="2400" b="1" dirty="0">
                <a:solidFill>
                  <a:schemeClr val="accent1">
                    <a:lumMod val="75000"/>
                  </a:schemeClr>
                </a:solidFill>
              </a:rPr>
              <a:t>工号</a:t>
            </a:r>
            <a:r>
              <a:rPr lang="en-US" altLang="zh-CN" sz="2400" b="1" dirty="0">
                <a:solidFill>
                  <a:schemeClr val="accent1">
                    <a:lumMod val="75000"/>
                  </a:schemeClr>
                </a:solidFill>
              </a:rPr>
              <a:t>/</a:t>
            </a:r>
            <a:r>
              <a:rPr lang="zh-CN" altLang="en-US" sz="2400" b="1" dirty="0">
                <a:solidFill>
                  <a:schemeClr val="accent1">
                    <a:lumMod val="75000"/>
                  </a:schemeClr>
                </a:solidFill>
              </a:rPr>
              <a:t>姓名可快速检索人员。</a:t>
            </a:r>
            <a:endParaRPr lang="zh-CN" altLang="en-US" sz="2400" b="1" dirty="0">
              <a:solidFill>
                <a:schemeClr val="accent1">
                  <a:lumMod val="75000"/>
                </a:schemeClr>
              </a:solidFill>
            </a:endParaRPr>
          </a:p>
        </p:txBody>
      </p:sp>
      <p:sp>
        <p:nvSpPr>
          <p:cNvPr id="8"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3600" b="1" dirty="0" smtClean="0">
                <a:solidFill>
                  <a:srgbClr val="003366"/>
                </a:solidFill>
                <a:latin typeface="Noto Sans SC"/>
                <a:ea typeface="Noto Sans SC"/>
                <a:sym typeface="Noto Sans SC"/>
              </a:rPr>
              <a:t>“报备登记人员配置”界面</a:t>
            </a:r>
            <a:r>
              <a:rPr lang="en-US" altLang="zh-CN" sz="3600" b="1" dirty="0" smtClean="0">
                <a:solidFill>
                  <a:srgbClr val="003366"/>
                </a:solidFill>
                <a:latin typeface="Noto Sans SC"/>
                <a:ea typeface="Noto Sans SC"/>
                <a:sym typeface="Noto Sans SC"/>
              </a:rPr>
              <a:t>—</a:t>
            </a:r>
            <a:r>
              <a:rPr lang="zh-CN" altLang="en-US" sz="3600" b="1" dirty="0" smtClean="0">
                <a:solidFill>
                  <a:srgbClr val="003366"/>
                </a:solidFill>
                <a:latin typeface="Noto Sans SC"/>
                <a:ea typeface="Noto Sans SC"/>
                <a:sym typeface="Noto Sans SC"/>
              </a:rPr>
              <a:t>新增报备人员</a:t>
            </a:r>
            <a:endParaRPr lang="en-US" altLang="zh-CN" sz="1100" dirty="0"/>
          </a:p>
        </p:txBody>
      </p:sp>
      <p:pic>
        <p:nvPicPr>
          <p:cNvPr id="2050" name="Picture 2" descr="截屏2026-01-23 17.11.24"/>
          <p:cNvPicPr>
            <a:picLocks noChangeAspect="1" noChangeArrowheads="1"/>
          </p:cNvPicPr>
          <p:nvPr/>
        </p:nvPicPr>
        <p:blipFill rotWithShape="1">
          <a:blip r:embed="rId3">
            <a:extLst>
              <a:ext uri="{28A0092B-C50C-407E-A947-70E740481C1C}">
                <a14:useLocalDpi xmlns:a14="http://schemas.microsoft.com/office/drawing/2010/main" val="0"/>
              </a:ext>
            </a:extLst>
          </a:blip>
          <a:srcRect l="2506" t="7768" r="2206" b="5053"/>
          <a:stretch/>
        </p:blipFill>
        <p:spPr bwMode="auto">
          <a:xfrm>
            <a:off x="2021135" y="1817032"/>
            <a:ext cx="7781644" cy="3943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70280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 y="2032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dirty="0" err="1">
                <a:solidFill>
                  <a:srgbClr val="003366"/>
                </a:solidFill>
                <a:latin typeface="Noto Sans SC"/>
                <a:ea typeface="Noto Sans SC"/>
                <a:cs typeface="Noto Sans SC"/>
                <a:sym typeface="Noto Sans SC"/>
              </a:rPr>
              <a:t>感谢观看</a:t>
            </a:r>
            <a:endParaRPr lang="en-US" sz="1100" dirty="0"/>
          </a:p>
        </p:txBody>
      </p:sp>
      <p:cxnSp>
        <p:nvCxnSpPr>
          <p:cNvPr id="3" name="Connector 3"/>
          <p:cNvCxnSpPr/>
          <p:nvPr/>
        </p:nvCxnSpPr>
        <p:spPr>
          <a:xfrm rot="-42969">
            <a:off x="5588040" y="2914650"/>
            <a:ext cx="1016000" cy="12700"/>
          </a:xfrm>
          <a:prstGeom prst="straightConnector1">
            <a:avLst/>
          </a:prstGeom>
          <a:solidFill>
            <a:srgbClr val="DEE0E3">
              <a:alpha val="100000"/>
            </a:srgbClr>
          </a:solidFill>
          <a:ln w="25400" cap="flat" cmpd="sng">
            <a:solidFill>
              <a:srgbClr val="666666">
                <a:alpha val="100000"/>
              </a:srgbClr>
            </a:solidFill>
            <a:prstDash val="solid"/>
            <a:round/>
            <a:headEnd type="none" w="lg" len="lg"/>
            <a:tailEnd type="none" w="lg" len="lg"/>
          </a:ln>
        </p:spPr>
      </p:cxn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5791200" y="3352800"/>
            <a:ext cx="609600" cy="609600"/>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TotalTime>
  <Words>263</Words>
  <Application>Microsoft Office PowerPoint</Application>
  <PresentationFormat>宽屏</PresentationFormat>
  <Paragraphs>35</Paragraphs>
  <Slides>7</Slides>
  <Notes>7</Notes>
  <HiddenSlides>0</HiddenSlides>
  <MMClips>0</MMClips>
  <ScaleCrop>false</ScaleCrop>
  <HeadingPairs>
    <vt:vector size="6" baseType="variant">
      <vt:variant>
        <vt:lpstr>已用的字体</vt:lpstr>
      </vt:variant>
      <vt:variant>
        <vt:i4>3</vt:i4>
      </vt:variant>
      <vt:variant>
        <vt:lpstr>主题</vt:lpstr>
      </vt:variant>
      <vt:variant>
        <vt:i4>2</vt:i4>
      </vt:variant>
      <vt:variant>
        <vt:lpstr>幻灯片标题</vt:lpstr>
      </vt:variant>
      <vt:variant>
        <vt:i4>7</vt:i4>
      </vt:variant>
    </vt:vector>
  </HeadingPairs>
  <TitlesOfParts>
    <vt:vector size="12" baseType="lpstr">
      <vt:lpstr>Noto Sans SC</vt:lpstr>
      <vt:lpstr>宋体</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wb</cp:lastModifiedBy>
  <cp:revision>16</cp:revision>
  <dcterms:modified xsi:type="dcterms:W3CDTF">2026-03-11T03:06:36Z</dcterms:modified>
</cp:coreProperties>
</file>